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8" r:id="rId3"/>
    <p:sldId id="256" r:id="rId4"/>
    <p:sldId id="258" r:id="rId5"/>
    <p:sldId id="263" r:id="rId6"/>
    <p:sldId id="264" r:id="rId7"/>
    <p:sldId id="257" r:id="rId8"/>
    <p:sldId id="261" r:id="rId9"/>
    <p:sldId id="262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4" r:id="rId19"/>
    <p:sldId id="273" r:id="rId20"/>
    <p:sldId id="277" r:id="rId21"/>
    <p:sldId id="29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1951C-C932-4277-89C3-BF56BB13342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1DF4A-FFFC-4FAF-99BF-1ED6E04753E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jpeg"/><Relationship Id="rId2" Type="http://schemas.openxmlformats.org/officeDocument/2006/relationships/hyperlink" Target="http://stranamasterov.ru/img4/i2012/08/28/tatary.jpg" TargetMode="Externa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422564"/>
            <a:ext cx="9753600" cy="73152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1052737"/>
            <a:ext cx="7200800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 smtClean="0"/>
          </a:p>
          <a:p>
            <a:pPr algn="ctr"/>
            <a:r>
              <a:rPr lang="ru-RU" sz="4000" b="1" dirty="0"/>
              <a:t> </a:t>
            </a:r>
            <a:r>
              <a:rPr lang="ru-RU" sz="4000" b="1" dirty="0" smtClean="0"/>
              <a:t>         Дидактические </a:t>
            </a:r>
            <a:r>
              <a:rPr lang="ru-RU" sz="4000" b="1" dirty="0"/>
              <a:t>игры по </a:t>
            </a:r>
            <a:r>
              <a:rPr lang="ru-RU" sz="4000" b="1" dirty="0" smtClean="0"/>
              <a:t>                             патриотическому           воспитанию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00192" y="3789040"/>
            <a:ext cx="2791460" cy="2030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/>
              <a:t>Воспитатель : Ускова М.А.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458828" y="82406"/>
            <a:ext cx="226344" cy="2923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03648" y="-243408"/>
            <a:ext cx="5454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 пословицу»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: знакомить с устным народным словотворчеством, развивать речь, память , логическое мышление. Ход игры: Воспитатель начинает пословицу, дети ее продолжают.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1124744"/>
            <a:ext cx="561662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Пословицы о Родине</a:t>
            </a:r>
            <a:endParaRPr lang="ru-RU" sz="1600" dirty="0" smtClean="0"/>
          </a:p>
          <a:p>
            <a:pPr lvl="0"/>
            <a:r>
              <a:rPr lang="ru-RU" sz="1600" dirty="0" smtClean="0"/>
              <a:t>Родной край – сердцу рай.</a:t>
            </a:r>
            <a:endParaRPr lang="ru-RU" sz="1600" dirty="0" smtClean="0"/>
          </a:p>
          <a:p>
            <a:pPr lvl="0"/>
            <a:r>
              <a:rPr lang="ru-RU" sz="1600" dirty="0" smtClean="0"/>
              <a:t>Нет в мире краше Родины нашей.</a:t>
            </a:r>
            <a:endParaRPr lang="ru-RU" sz="1600" dirty="0" smtClean="0"/>
          </a:p>
          <a:p>
            <a:pPr lvl="0"/>
            <a:r>
              <a:rPr lang="ru-RU" sz="1600" dirty="0" smtClean="0"/>
              <a:t>Человек без Родины, что соловей без песни.</a:t>
            </a:r>
            <a:endParaRPr lang="ru-RU" sz="1600" dirty="0" smtClean="0"/>
          </a:p>
          <a:p>
            <a:pPr lvl="0"/>
            <a:r>
              <a:rPr lang="ru-RU" sz="1600" dirty="0" smtClean="0"/>
              <a:t>Одна у человека мать, одна у него и родина.</a:t>
            </a:r>
            <a:endParaRPr lang="ru-RU" sz="1600" dirty="0" smtClean="0"/>
          </a:p>
          <a:p>
            <a:pPr lvl="0"/>
            <a:r>
              <a:rPr lang="ru-RU" sz="1600" dirty="0" smtClean="0"/>
              <a:t>У народа один дом – Родина.</a:t>
            </a:r>
            <a:endParaRPr lang="ru-RU" sz="1600" dirty="0" smtClean="0"/>
          </a:p>
          <a:p>
            <a:pPr lvl="0"/>
            <a:r>
              <a:rPr lang="ru-RU" sz="1600" dirty="0" smtClean="0"/>
              <a:t>Нет сына без отчизны.</a:t>
            </a:r>
            <a:endParaRPr lang="ru-RU" sz="1600" dirty="0" smtClean="0"/>
          </a:p>
          <a:p>
            <a:pPr lvl="0"/>
            <a:r>
              <a:rPr lang="ru-RU" sz="1600" dirty="0" smtClean="0"/>
              <a:t>Родина – всем матерям мать.</a:t>
            </a:r>
            <a:endParaRPr lang="ru-RU" sz="1600" dirty="0" smtClean="0"/>
          </a:p>
          <a:p>
            <a:pPr lvl="0"/>
            <a:r>
              <a:rPr lang="ru-RU" sz="1600" dirty="0" smtClean="0"/>
              <a:t>Родина – мать, чужбина – мачеха.</a:t>
            </a:r>
            <a:endParaRPr lang="ru-RU" sz="1600" dirty="0" smtClean="0"/>
          </a:p>
          <a:p>
            <a:pPr lvl="0"/>
            <a:r>
              <a:rPr lang="ru-RU" sz="1600" dirty="0" smtClean="0"/>
              <a:t>Береги Родину, как зеницу ока.</a:t>
            </a:r>
            <a:endParaRPr lang="ru-RU" sz="1600" dirty="0" smtClean="0"/>
          </a:p>
          <a:p>
            <a:pPr lvl="0"/>
            <a:r>
              <a:rPr lang="ru-RU" sz="1600" dirty="0" smtClean="0"/>
              <a:t>Будь не только сыном своего отца – будь и сыном своего народа.</a:t>
            </a:r>
            <a:endParaRPr lang="ru-RU" sz="1600" dirty="0" smtClean="0"/>
          </a:p>
          <a:p>
            <a:pPr lvl="0"/>
            <a:r>
              <a:rPr lang="ru-RU" sz="1600" dirty="0" smtClean="0"/>
              <a:t>Своё молоко – ребёнку, свою жизнь – Родине.</a:t>
            </a:r>
            <a:endParaRPr lang="ru-RU" sz="1600" dirty="0" smtClean="0"/>
          </a:p>
          <a:p>
            <a:pPr lvl="0"/>
            <a:r>
              <a:rPr lang="ru-RU" sz="1600" dirty="0" smtClean="0"/>
              <a:t>Родная земля и в горсти мила.</a:t>
            </a:r>
            <a:endParaRPr lang="ru-RU" sz="1600" dirty="0" smtClean="0"/>
          </a:p>
          <a:p>
            <a:pPr lvl="0"/>
            <a:r>
              <a:rPr lang="ru-RU" sz="1600" dirty="0" smtClean="0"/>
              <a:t>Всякому мила своя сторона.</a:t>
            </a:r>
            <a:endParaRPr lang="ru-RU" sz="1600" dirty="0" smtClean="0"/>
          </a:p>
          <a:p>
            <a:pPr lvl="0"/>
            <a:r>
              <a:rPr lang="ru-RU" sz="1600" dirty="0" smtClean="0"/>
              <a:t>В своём доме и стены помогают.</a:t>
            </a:r>
            <a:endParaRPr lang="ru-RU" sz="1600" dirty="0" smtClean="0"/>
          </a:p>
          <a:p>
            <a:pPr lvl="0"/>
            <a:r>
              <a:rPr lang="ru-RU" sz="1600" dirty="0" smtClean="0"/>
              <a:t>Дома и стены помогают.</a:t>
            </a:r>
            <a:endParaRPr lang="ru-RU" sz="1600" dirty="0" smtClean="0"/>
          </a:p>
          <a:p>
            <a:pPr lvl="0"/>
            <a:r>
              <a:rPr lang="ru-RU" sz="1600" dirty="0" smtClean="0"/>
              <a:t>За морем теплее, а у нас светлее.</a:t>
            </a:r>
            <a:endParaRPr lang="ru-RU" sz="1600" dirty="0" smtClean="0"/>
          </a:p>
          <a:p>
            <a:pPr lvl="0"/>
            <a:r>
              <a:rPr lang="ru-RU" sz="1600" dirty="0" smtClean="0"/>
              <a:t>И пылинка родной земли – золото.</a:t>
            </a:r>
            <a:endParaRPr lang="ru-RU" sz="1600" dirty="0" smtClean="0"/>
          </a:p>
          <a:p>
            <a:pPr lvl="0"/>
            <a:r>
              <a:rPr lang="ru-RU" sz="1600" dirty="0" smtClean="0"/>
              <a:t>Глупа та птица, которой своё гнездо не мило.</a:t>
            </a:r>
            <a:endParaRPr lang="ru-RU" sz="1600" dirty="0" smtClean="0"/>
          </a:p>
          <a:p>
            <a:pPr lvl="0"/>
            <a:r>
              <a:rPr lang="ru-RU" sz="1600" dirty="0" smtClean="0"/>
              <a:t>Дым отечества светлее чужого огня.</a:t>
            </a:r>
            <a:endParaRPr lang="ru-RU" sz="1600" dirty="0" smtClean="0"/>
          </a:p>
          <a:p>
            <a:pPr lvl="0"/>
            <a:r>
              <a:rPr lang="ru-RU" sz="1600" dirty="0" smtClean="0"/>
              <a:t>На чужой стороне Родина милей вдвойне.</a:t>
            </a:r>
            <a:endParaRPr lang="ru-RU" sz="1600" dirty="0" smtClean="0"/>
          </a:p>
          <a:p>
            <a:pPr lvl="0"/>
            <a:r>
              <a:rPr lang="ru-RU" sz="1600" dirty="0" smtClean="0"/>
              <a:t>Живёшь на стороне, а своё село всё на уме.</a:t>
            </a:r>
            <a:endParaRPr lang="ru-RU" sz="16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620688"/>
            <a:ext cx="55263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Игра </a:t>
            </a:r>
            <a:r>
              <a:rPr lang="ru-RU" b="1" dirty="0" smtClean="0"/>
              <a:t>«Я имею право...»</a:t>
            </a:r>
            <a:endParaRPr lang="ru-RU" b="1" dirty="0" smtClean="0"/>
          </a:p>
          <a:p>
            <a:r>
              <a:rPr lang="ru-RU" dirty="0" smtClean="0"/>
              <a:t> Цель. Расширить область правовых знаний детей. Материал. Набор сюжетных картинок к статьям «Конвенции ООН о правах ребенка». Картинки с изображением ситуаций, не рассматриваемых в «Конвенции» (ребенок катается на велосипеде, играет в прятки, поливает цветы и т.п.). Ход игры Дети поочередно выбирают картинку и объясняют причину своего выбора, остальные обсуждают правильность принятого решения. </a:t>
            </a:r>
            <a:endParaRPr lang="ru-RU" dirty="0"/>
          </a:p>
        </p:txBody>
      </p:sp>
      <p:pic>
        <p:nvPicPr>
          <p:cNvPr id="23554" name="Picture 2" descr="http://101jurist.com/wp-content/uploads/2017/08/prava-i-obyazannosti-roditelej-i-detej1-768x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717032"/>
            <a:ext cx="3786808" cy="2657669"/>
          </a:xfrm>
          <a:prstGeom prst="rect">
            <a:avLst/>
          </a:prstGeom>
          <a:noFill/>
        </p:spPr>
      </p:pic>
      <p:pic>
        <p:nvPicPr>
          <p:cNvPr id="23556" name="Picture 4" descr="http://novaekonomika.ucoz.ua/_ph/5/191782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212976"/>
            <a:ext cx="2202686" cy="3031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52536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0"/>
            <a:ext cx="4392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узор».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детей с народными промыслами, прививать интерес к русским традициям, учить узнавать и отличать различные промыслы.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разрезные картинки с изображениями народных промыслов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Ход игры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Дети собирают картинки из разрезных  фрагментов. 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99792" y="3068960"/>
            <a:ext cx="64442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Лото «Знатоки народных промыслов»</a:t>
            </a:r>
            <a:endParaRPr lang="ru-RU" b="1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3накомство с различными народными промыслами; развитие внимания.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  Игру можно проводить как дома в паре «ребёнок – взрослый», так и в группе детей (2-7 человек). Каждому из игроков достается по одной большой карте. Соответствующие им маленькие карточки-картинки переворачиваются на столе изображениями вниз и перемешиваются, или выкладываются стопкой. Ведущий достает по одной карточке и предлагает детям угадать, у кого такая карточка.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Рисунок 7" descr="hello_html_2392c4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052736"/>
            <a:ext cx="223224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D:\DCIM\100MSDCF\DSC04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73768" y="4402897"/>
            <a:ext cx="2379844" cy="15841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52536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620688"/>
            <a:ext cx="266649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Игра «Узнай роспись»</a:t>
            </a:r>
            <a:endParaRPr lang="ru-RU" dirty="0" smtClean="0"/>
          </a:p>
          <a:p>
            <a:r>
              <a:rPr lang="ru-RU" dirty="0" smtClean="0"/>
              <a:t>Цель: Закрепить знания</a:t>
            </a:r>
            <a:endParaRPr lang="ru-RU" dirty="0" smtClean="0"/>
          </a:p>
          <a:p>
            <a:r>
              <a:rPr lang="ru-RU" dirty="0" smtClean="0"/>
              <a:t>детей о народных про-</a:t>
            </a:r>
            <a:endParaRPr lang="ru-RU" dirty="0" smtClean="0"/>
          </a:p>
          <a:p>
            <a:r>
              <a:rPr lang="ru-RU" dirty="0" err="1" smtClean="0"/>
              <a:t>мыслах</a:t>
            </a:r>
            <a:r>
              <a:rPr lang="ru-RU" dirty="0" smtClean="0"/>
              <a:t>.</a:t>
            </a:r>
            <a:endParaRPr lang="ru-RU" dirty="0" smtClean="0"/>
          </a:p>
          <a:p>
            <a:r>
              <a:rPr lang="ru-RU" dirty="0" smtClean="0"/>
              <a:t>Детям глядя на картинку </a:t>
            </a:r>
            <a:endParaRPr lang="ru-RU" dirty="0" smtClean="0"/>
          </a:p>
          <a:p>
            <a:r>
              <a:rPr lang="ru-RU" dirty="0" smtClean="0"/>
              <a:t>предлагается назвать </a:t>
            </a:r>
            <a:endParaRPr lang="ru-RU" dirty="0" smtClean="0"/>
          </a:p>
          <a:p>
            <a:r>
              <a:rPr lang="ru-RU" dirty="0" smtClean="0"/>
              <a:t>вид росписи.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D:\DCIM\100MSDCF\DSC04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76672"/>
            <a:ext cx="2449678" cy="1728192"/>
          </a:xfrm>
          <a:prstGeom prst="rect">
            <a:avLst/>
          </a:prstGeom>
          <a:noFill/>
        </p:spPr>
      </p:pic>
      <p:pic>
        <p:nvPicPr>
          <p:cNvPr id="5" name="Picture 1" descr="D:\DCIM\100MSDCF\DSC04428.JPG"/>
          <p:cNvPicPr>
            <a:picLocks noChangeAspect="1" noChangeArrowheads="1"/>
          </p:cNvPicPr>
          <p:nvPr/>
        </p:nvPicPr>
        <p:blipFill>
          <a:blip r:embed="rId3" cstate="print"/>
          <a:srcRect l="22189" t="5556" r="5698"/>
          <a:stretch>
            <a:fillRect/>
          </a:stretch>
        </p:blipFill>
        <p:spPr bwMode="auto">
          <a:xfrm>
            <a:off x="1331640" y="2636912"/>
            <a:ext cx="2376264" cy="207161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76056" y="3140968"/>
            <a:ext cx="4045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Игра «Найди лишнее»</a:t>
            </a:r>
            <a:endParaRPr lang="ru-RU" dirty="0" smtClean="0"/>
          </a:p>
          <a:p>
            <a:r>
              <a:rPr lang="ru-RU" dirty="0" smtClean="0"/>
              <a:t> Цель: Закрепить</a:t>
            </a:r>
            <a:endParaRPr lang="ru-RU" dirty="0" smtClean="0"/>
          </a:p>
          <a:p>
            <a:r>
              <a:rPr lang="ru-RU" dirty="0" smtClean="0"/>
              <a:t> знания детей о народных промыслах</a:t>
            </a:r>
            <a:endParaRPr lang="ru-RU" dirty="0"/>
          </a:p>
        </p:txBody>
      </p:sp>
      <p:pic>
        <p:nvPicPr>
          <p:cNvPr id="8" name="Picture 2" descr="D:\DCIM\100MSDCF\DSC04454.JPG"/>
          <p:cNvPicPr>
            <a:picLocks noChangeAspect="1" noChangeArrowheads="1"/>
          </p:cNvPicPr>
          <p:nvPr/>
        </p:nvPicPr>
        <p:blipFill>
          <a:blip r:embed="rId4" cstate="print"/>
          <a:srcRect l="13225" t="1976" r="11170" b="7151"/>
          <a:stretch>
            <a:fillRect/>
          </a:stretch>
        </p:blipFill>
        <p:spPr bwMode="auto">
          <a:xfrm>
            <a:off x="5364088" y="4221088"/>
            <a:ext cx="2987824" cy="2390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1720" y="548680"/>
            <a:ext cx="49874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Раскраски</a:t>
            </a:r>
            <a:endParaRPr lang="ru-RU" dirty="0" smtClean="0"/>
          </a:p>
          <a:p>
            <a:r>
              <a:rPr lang="ru-RU" dirty="0" smtClean="0"/>
              <a:t>Можно предложить детям раскраски по темам</a:t>
            </a:r>
            <a:endParaRPr lang="ru-RU" dirty="0" smtClean="0"/>
          </a:p>
          <a:p>
            <a:r>
              <a:rPr lang="ru-RU" dirty="0" smtClean="0"/>
              <a:t>гербы городов, с образцами,</a:t>
            </a:r>
            <a:endParaRPr lang="ru-RU" dirty="0" smtClean="0"/>
          </a:p>
          <a:p>
            <a:r>
              <a:rPr lang="ru-RU" dirty="0" smtClean="0"/>
              <a:t>Народные промыслы</a:t>
            </a:r>
            <a:endParaRPr lang="ru-RU" dirty="0" smtClean="0"/>
          </a:p>
          <a:p>
            <a:r>
              <a:rPr lang="ru-RU" dirty="0" smtClean="0"/>
              <a:t>Флаги автономных округов. </a:t>
            </a:r>
            <a:endParaRPr lang="ru-RU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132857"/>
            <a:ext cx="396031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http://vse-raskraski.ru/assets/images/resources/752/raskraska-gerb-rossii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340768"/>
            <a:ext cx="2555776" cy="2555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63689" y="764704"/>
            <a:ext cx="5832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«Скажи какой»</a:t>
            </a: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 закрепление умения 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образовывать  прилагательные от существительных , формировать знания о национальных языках своей Родины, развивать речь,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и иллюстрации людей разных национальностей 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татарин-  татарский, мордвин -  мордовский</a:t>
            </a:r>
            <a:endParaRPr lang="ru-RU" dirty="0"/>
          </a:p>
        </p:txBody>
      </p:sp>
      <p:pic>
        <p:nvPicPr>
          <p:cNvPr id="4" name="Picture 14" descr="http://stranamasterov.ru/img4/i2012/08/28/tatar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573016"/>
            <a:ext cx="2878227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229" r="1205" b="2410"/>
          <a:stretch>
            <a:fillRect/>
          </a:stretch>
        </p:blipFill>
        <p:spPr bwMode="auto">
          <a:xfrm>
            <a:off x="1043608" y="908720"/>
            <a:ext cx="2232248" cy="317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MG_20171129_111137_HDR.jpg"/>
          <p:cNvPicPr>
            <a:picLocks noChangeAspect="1"/>
          </p:cNvPicPr>
          <p:nvPr/>
        </p:nvPicPr>
        <p:blipFill>
          <a:blip r:embed="rId3" cstate="print"/>
          <a:srcRect t="8814" r="1726" b="8331"/>
          <a:stretch>
            <a:fillRect/>
          </a:stretch>
        </p:blipFill>
        <p:spPr>
          <a:xfrm rot="10800000">
            <a:off x="4355976" y="1268760"/>
            <a:ext cx="4099601" cy="2592288"/>
          </a:xfrm>
          <a:prstGeom prst="rect">
            <a:avLst/>
          </a:prstGeom>
        </p:spPr>
      </p:pic>
      <p:pic>
        <p:nvPicPr>
          <p:cNvPr id="5" name="Рисунок 4" descr="IMG_20171129_111232_HDR.jpg"/>
          <p:cNvPicPr>
            <a:picLocks noChangeAspect="1"/>
          </p:cNvPicPr>
          <p:nvPr/>
        </p:nvPicPr>
        <p:blipFill>
          <a:blip r:embed="rId4" cstate="print"/>
          <a:srcRect l="1395" t="3721" b="20000"/>
          <a:stretch>
            <a:fillRect/>
          </a:stretch>
        </p:blipFill>
        <p:spPr>
          <a:xfrm>
            <a:off x="2699792" y="4149080"/>
            <a:ext cx="4152462" cy="2409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pic>
        <p:nvPicPr>
          <p:cNvPr id="2" name="Рисунок 1" descr="IMG_20171129_124452_HDR.jpg"/>
          <p:cNvPicPr>
            <a:picLocks noChangeAspect="1"/>
          </p:cNvPicPr>
          <p:nvPr/>
        </p:nvPicPr>
        <p:blipFill>
          <a:blip r:embed="rId2" cstate="print"/>
          <a:srcRect t="14300" b="15351"/>
          <a:stretch>
            <a:fillRect/>
          </a:stretch>
        </p:blipFill>
        <p:spPr>
          <a:xfrm rot="10800000">
            <a:off x="1691680" y="3429000"/>
            <a:ext cx="5943646" cy="3135973"/>
          </a:xfrm>
          <a:prstGeom prst="rect">
            <a:avLst/>
          </a:prstGeom>
        </p:spPr>
      </p:pic>
      <p:pic>
        <p:nvPicPr>
          <p:cNvPr id="4" name="Рисунок 3" descr="IMG_20171129_124423_HDR.jpg"/>
          <p:cNvPicPr>
            <a:picLocks noChangeAspect="1"/>
          </p:cNvPicPr>
          <p:nvPr/>
        </p:nvPicPr>
        <p:blipFill>
          <a:blip r:embed="rId3" cstate="print"/>
          <a:srcRect l="24013" t="4851" r="26375" b="13250"/>
          <a:stretch>
            <a:fillRect/>
          </a:stretch>
        </p:blipFill>
        <p:spPr>
          <a:xfrm>
            <a:off x="3419872" y="0"/>
            <a:ext cx="2664296" cy="3298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_20171129_123504_HDR.jpg"/>
          <p:cNvPicPr>
            <a:picLocks noChangeAspect="1"/>
          </p:cNvPicPr>
          <p:nvPr/>
        </p:nvPicPr>
        <p:blipFill>
          <a:blip r:embed="rId2" cstate="print"/>
          <a:srcRect l="12988" t="18501" r="9838" b="17450"/>
          <a:stretch>
            <a:fillRect/>
          </a:stretch>
        </p:blipFill>
        <p:spPr>
          <a:xfrm>
            <a:off x="5220072" y="1916832"/>
            <a:ext cx="3586234" cy="2232248"/>
          </a:xfrm>
          <a:prstGeom prst="round1Rect">
            <a:avLst/>
          </a:prstGeom>
        </p:spPr>
      </p:pic>
      <p:pic>
        <p:nvPicPr>
          <p:cNvPr id="4" name="Рисунок 3" descr="IMG_20171129_121959_HDR.jpg"/>
          <p:cNvPicPr>
            <a:picLocks noChangeAspect="1"/>
          </p:cNvPicPr>
          <p:nvPr/>
        </p:nvPicPr>
        <p:blipFill>
          <a:blip r:embed="rId3" cstate="print"/>
          <a:srcRect l="8263" t="14300" r="2751" b="8001"/>
          <a:stretch>
            <a:fillRect/>
          </a:stretch>
        </p:blipFill>
        <p:spPr>
          <a:xfrm rot="10800000">
            <a:off x="1187624" y="836712"/>
            <a:ext cx="3888432" cy="2546407"/>
          </a:xfrm>
          <a:prstGeom prst="rect">
            <a:avLst/>
          </a:prstGeom>
        </p:spPr>
      </p:pic>
      <p:pic>
        <p:nvPicPr>
          <p:cNvPr id="5" name="Рисунок 4" descr="IMG_20171129_123726_HDR.jpg"/>
          <p:cNvPicPr>
            <a:picLocks noChangeAspect="1"/>
          </p:cNvPicPr>
          <p:nvPr/>
        </p:nvPicPr>
        <p:blipFill>
          <a:blip r:embed="rId4" cstate="print"/>
          <a:srcRect l="1001" t="24800" r="2401" b="24800"/>
          <a:stretch>
            <a:fillRect/>
          </a:stretch>
        </p:blipFill>
        <p:spPr>
          <a:xfrm rot="16200000">
            <a:off x="1219129" y="4045570"/>
            <a:ext cx="3105345" cy="2160240"/>
          </a:xfrm>
          <a:prstGeom prst="rect">
            <a:avLst/>
          </a:prstGeom>
        </p:spPr>
      </p:pic>
      <p:pic>
        <p:nvPicPr>
          <p:cNvPr id="7" name="Picture 2" descr="D:\DCIM\100MSDCF\DSC044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293096"/>
            <a:ext cx="3203848" cy="240288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07704" y="260648"/>
            <a:ext cx="1916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игры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540385" y="188595"/>
            <a:ext cx="9144000" cy="665734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95830" y="100330"/>
            <a:ext cx="5256530" cy="60769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Изображение 4" descr="IMG_20231101_1703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95" y="188595"/>
            <a:ext cx="3336290" cy="3512820"/>
          </a:xfrm>
          <a:prstGeom prst="rect">
            <a:avLst/>
          </a:prstGeom>
        </p:spPr>
      </p:pic>
      <p:pic>
        <p:nvPicPr>
          <p:cNvPr id="7" name="Изображение 6" descr="IMG_20231101_1645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960" y="476885"/>
            <a:ext cx="4339590" cy="3097530"/>
          </a:xfrm>
          <a:prstGeom prst="rect">
            <a:avLst/>
          </a:prstGeom>
        </p:spPr>
      </p:pic>
      <p:pic>
        <p:nvPicPr>
          <p:cNvPr id="8" name="Изображение 7" descr="IMG_20231101_1644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15" y="3574415"/>
            <a:ext cx="3523615" cy="2744470"/>
          </a:xfrm>
          <a:prstGeom prst="rect">
            <a:avLst/>
          </a:prstGeom>
        </p:spPr>
      </p:pic>
      <p:pic>
        <p:nvPicPr>
          <p:cNvPr id="10" name="Изображение 9" descr="IMG_20231101_1646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090" y="3754120"/>
            <a:ext cx="4037965" cy="25133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208823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Дидактические игры по патриотическому воспитанию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123729" y="3284984"/>
            <a:ext cx="626469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позволяет шире приобщить детей к текущей жизни в доступных им формах нравственных переживаний. Дидактическая игра по нравственно-патриотическому воспитанию позволяет открыть комплекс разнообразной деятельности детей: мысли, чувства, переживания, сопереживания, поиски активных способов решения игровой задачи, подчинение их условиям и обстоятельствам игры, отношения детей в игре. Предлагаемые игры и упражнения могут проводить воспитатель, на прогулке во время утреннего приема, в вечерние часы, в период свободной  деятельности.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294640" y="375285"/>
            <a:ext cx="8695690" cy="6305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Дидактическая игра «Герб города»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1" y="1412777"/>
            <a:ext cx="47525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закрепить представление детей о гербе родного города; уметь выделять герб родного города из других знаков. </a:t>
            </a:r>
            <a:endParaRPr lang="ru-RU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шаблон-образец с изображением герба города; контурный шаблон этого же герба; «мозаика» герба города в 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разобранном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варианте.</a:t>
            </a:r>
            <a:endParaRPr lang="ru-RU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игры.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предлагается рассмотреть герб города и 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отметить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отличительные особенности от гербов других городов нашей страны. Дети по контурному шаблону при помощи шаблона-образца собирают из мозаики герб города. Дети собирают герб без помощи шаблона-образца, опираясь на память. Детям предлагается собрать герб города из отдельных 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деталей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помощи шаблонов-накладок. Детям предлагаются гербы других городов для подобной же игровой задачи. </a:t>
            </a:r>
            <a:endParaRPr lang="ru-RU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4" name="AutoShape 2" descr="http://userscontent2.emaze.com/images/98d7c9c4-e984-4c7b-8ae2-ccd730818b18/268aa752-2eb8-438e-9038-081cbb0289d1image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3078" name="Picture 6" descr="https://upload.wikimedia.org/wikipedia/commons/thumb/d/d4/Coat_of_arms_of_Voronezh.png/735px-Coat_of_arms_of_Voronezh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412776"/>
            <a:ext cx="2067417" cy="1800200"/>
          </a:xfrm>
          <a:prstGeom prst="rect">
            <a:avLst/>
          </a:prstGeom>
          <a:noFill/>
        </p:spPr>
      </p:pic>
      <p:pic>
        <p:nvPicPr>
          <p:cNvPr id="3" name="Picture 2" descr="http://interesnoe.info/pictures/cities/russia/Odintsov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005064"/>
            <a:ext cx="1835274" cy="23210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332657"/>
            <a:ext cx="47525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«Составь карту»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Задачи:закреплять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знания детей о карте России; развивать зрительную память; воспитывать гордость за нашу Родину. Ход игры Для проведения игры требуется предварительная работа по ознакомлению дошкольников с картами России, области, города и т.д. Цветную физическую карту России формата А4 разрезают на 6-8 частей (в зависимости от возраста детей). Предлагается составить из частей целую карту страны. Усложнение: собрать карту на время.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cdn.eksmo.ru/v2/AST000000000023465/COVER/cover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501008"/>
            <a:ext cx="4252538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</p:spPr>
      </p:pic>
      <p:pic>
        <p:nvPicPr>
          <p:cNvPr id="1026" name="Picture 2" descr="http://www.maam.ru/upload/blogs/detsad-145728-1416152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221088"/>
            <a:ext cx="2506638" cy="187773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71600" y="332656"/>
            <a:ext cx="4824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флаг»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закрепить представление детей о флаге  родного города, страны; уметь выделять флаг родного города из других знаков.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предлагает из  разрезанных частей собрать флаг страны, города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maam.ru/upload/blogs/detsad-170036-1491072627.jpg"/>
          <p:cNvPicPr>
            <a:picLocks noChangeAspect="1" noChangeArrowheads="1"/>
          </p:cNvPicPr>
          <p:nvPr/>
        </p:nvPicPr>
        <p:blipFill>
          <a:blip r:embed="rId3" cstate="print"/>
          <a:srcRect l="5333" t="2375" r="12000"/>
          <a:stretch>
            <a:fillRect/>
          </a:stretch>
        </p:blipFill>
        <p:spPr bwMode="auto">
          <a:xfrm>
            <a:off x="1331640" y="2852936"/>
            <a:ext cx="4464496" cy="296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achalo4ka.ru/wp-content/uploads/2014/05/veselyie-rebyata-shablon-prevyu-1-1200x90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52536" y="-469576"/>
            <a:ext cx="9396536" cy="7327576"/>
          </a:xfrm>
          <a:prstGeom prst="rect">
            <a:avLst/>
          </a:prstGeom>
          <a:noFill/>
        </p:spPr>
      </p:pic>
      <p:pic>
        <p:nvPicPr>
          <p:cNvPr id="3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03648" y="62068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Игра </a:t>
            </a:r>
            <a:r>
              <a:rPr lang="ru-RU" b="1" dirty="0" err="1" smtClean="0"/>
              <a:t>Радиоэфир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1124744"/>
            <a:ext cx="6696744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Цель гры</a:t>
            </a:r>
            <a:r>
              <a:rPr lang="ru-RU" dirty="0" smtClean="0"/>
              <a:t>: закрепить знания о своем домашнем адресе</a:t>
            </a:r>
            <a:endParaRPr lang="ru-RU" dirty="0" smtClean="0"/>
          </a:p>
          <a:p>
            <a:r>
              <a:rPr lang="ru-RU" dirty="0" smtClean="0"/>
              <a:t>Ход игры: Воспитатель обьявляет радиоэфир и сообщает, что сейчас у каждого будет возможность громко по радио объявить свой домашний адрес Начинать надо со слов Я живу в городе, на улице, в доме. </a:t>
            </a:r>
            <a:endParaRPr lang="ru-RU" dirty="0" smtClean="0"/>
          </a:p>
          <a:p>
            <a:r>
              <a:rPr lang="ru-RU" dirty="0" smtClean="0"/>
              <a:t>Дети для игры используют микрофон.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2924944"/>
            <a:ext cx="5472608" cy="2880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 Я люблю… »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 уважительное, заботливое отношение к близким людям, друг к другу, развивает коммуникативные способности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:-.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говорит детям: «Каждый из нас что-то или кого-то любит, всем людям присуще это чувство. Я люблю свою семью, свою работу, люблю вас. Расскажите, а кого или что вы любите». Дети рассказывают о своих чувствах и привязанностях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1196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63688" y="21328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79712" y="3501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1"/>
            <a:ext cx="58326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Отгадай профессию»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Цель: Закреплять знания детей о профессиях. Формировать умения разделять профессии на мужские и женские. Материал: карточки с изображением людей разных профессий.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Ход игры : Взрослый перечисляет действия человека определенной профессии, а дети отгадывают, что это за профессия.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узнавать профессию по описанию;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знания о профессии взрослых; развивать сообразительность, внимание.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картинки с профессиями взрослых, куклы.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воспитатель сообщает детям, что куклы Алена, Настенька, Ксюша и Наташа мечтают стать взрослыми и получить профессию.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Воспитатель. Кем именно они мечтают стать - отгадайте!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описывает профессию взрослого, если дети отгадали, то выставляет картинку с этой профессией.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7229" r="1205" b="2410"/>
          <a:stretch>
            <a:fillRect/>
          </a:stretch>
        </p:blipFill>
        <p:spPr bwMode="auto">
          <a:xfrm>
            <a:off x="6732240" y="1628800"/>
            <a:ext cx="2232248" cy="317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19672" y="260648"/>
            <a:ext cx="52383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военную профессию»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Задачи: закрепить знания детей о военных профессиях (танкист, военный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лѐтчик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артиллерист, пограничник и др.); развивать наблюдательность, память; воспитывать любовь к Родине. Ход игры Ведущий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ребѐнок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описывает представителя одной из военных профессий. Дети должны определить по характерным особенностям, кого загадал ведущий. Кто отгадал первым, становится ведущим.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mypresentation.ru/documents/297915244d8cccb898a0b6699fdace13/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4293096"/>
            <a:ext cx="3155504" cy="2366628"/>
          </a:xfrm>
          <a:prstGeom prst="rect">
            <a:avLst/>
          </a:prstGeom>
          <a:noFill/>
        </p:spPr>
      </p:pic>
      <p:pic>
        <p:nvPicPr>
          <p:cNvPr id="3076" name="Picture 4" descr="https://myslide.ru/documents_2/be8997c0fc5ed2c23f82a8abf412dcd1/img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501008"/>
            <a:ext cx="2808312" cy="2106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260648"/>
            <a:ext cx="5598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кто»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 : знакомить детей со знаменитыми людьми РФ (Путин, Шойгу, Медведев,)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Материал: портреты известных соотечественников Ход игры : Воспитатель показывает портреты, предлагает детям назвать того, кто изображен на портрете и рассказать, чем он знаменит.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http://img2.russia.ru/upimg/news/6602/cont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492896"/>
            <a:ext cx="3069193" cy="1872208"/>
          </a:xfrm>
          <a:prstGeom prst="rect">
            <a:avLst/>
          </a:prstGeom>
          <a:noFill/>
        </p:spPr>
      </p:pic>
      <p:pic>
        <p:nvPicPr>
          <p:cNvPr id="4" name="Изображение 3" descr="чехо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425" y="2060575"/>
            <a:ext cx="2543810" cy="3227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6915</Words>
  <Application>WPS Presentation</Application>
  <PresentationFormat>Экран (4:3)</PresentationFormat>
  <Paragraphs>131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Тема Office</vt:lpstr>
      <vt:lpstr>PowerPoint 演示文稿</vt:lpstr>
      <vt:lpstr>Дидактические игры по патриотическому воспитанию</vt:lpstr>
      <vt:lpstr>Дидактическая игра «Герб города»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Дидактические игры по патриотическому воспитанию</dc:title>
  <dc:creator>acer</dc:creator>
  <cp:lastModifiedBy>HP</cp:lastModifiedBy>
  <cp:revision>35</cp:revision>
  <dcterms:created xsi:type="dcterms:W3CDTF">2017-11-20T10:56:00Z</dcterms:created>
  <dcterms:modified xsi:type="dcterms:W3CDTF">2023-11-01T16:16:37Z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5626F654076A4649B9EA7532B7B7F5A0_12</vt:lpwstr>
  </property>
  <property fmtid="{D5CDD505-2E9C-101B-9397-08002B2CF9AE}" pid="3" name="KSOProductBuildVer">
    <vt:lpwstr>1049-12.2.0.13266</vt:lpwstr>
  </property>
</Properties>
</file>