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3"/>
    <p:sldId id="327" r:id="rId4"/>
    <p:sldId id="328" r:id="rId5"/>
    <p:sldId id="326" r:id="rId6"/>
    <p:sldId id="312" r:id="rId7"/>
    <p:sldId id="314" r:id="rId8"/>
    <p:sldId id="315" r:id="rId9"/>
    <p:sldId id="330" r:id="rId10"/>
    <p:sldId id="320" r:id="rId11"/>
    <p:sldId id="331" r:id="rId12"/>
    <p:sldId id="329" r:id="rId13"/>
    <p:sldId id="332" r:id="rId14"/>
    <p:sldId id="347" r:id="rId15"/>
    <p:sldId id="369" r:id="rId16"/>
    <p:sldId id="368" r:id="rId17"/>
    <p:sldId id="376" r:id="rId18"/>
    <p:sldId id="377" r:id="rId19"/>
    <p:sldId id="378" r:id="rId20"/>
    <p:sldId id="379" r:id="rId21"/>
    <p:sldId id="339" r:id="rId22"/>
    <p:sldId id="340" r:id="rId23"/>
    <p:sldId id="342" r:id="rId24"/>
    <p:sldId id="353" r:id="rId25"/>
    <p:sldId id="346" r:id="rId26"/>
    <p:sldId id="358" r:id="rId27"/>
    <p:sldId id="357" r:id="rId28"/>
    <p:sldId id="356" r:id="rId29"/>
    <p:sldId id="359" r:id="rId30"/>
    <p:sldId id="372" r:id="rId31"/>
    <p:sldId id="343" r:id="rId32"/>
    <p:sldId id="370" r:id="rId33"/>
    <p:sldId id="371" r:id="rId34"/>
    <p:sldId id="367" r:id="rId35"/>
    <p:sldId id="341" r:id="rId36"/>
    <p:sldId id="365" r:id="rId37"/>
    <p:sldId id="324" r:id="rId38"/>
    <p:sldId id="364" r:id="rId39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>
      <p:cViewPr>
        <p:scale>
          <a:sx n="74" d="100"/>
          <a:sy n="74" d="100"/>
        </p:scale>
        <p:origin x="-1158" y="-210"/>
      </p:cViewPr>
      <p:guideLst>
        <p:guide orient="horz" pos="216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</a:lstStyle>
          <a:p>
            <a:fld id="{6E7D018D-748F-47BF-843A-40349A141CAC}" type="datetimeFigureOut">
              <a:rPr lang="ru-RU" smtClean="0"/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</a:lstStyle>
          <a:p>
            <a:fld id="{04AC5213-BACC-41AB-9B61-B40CF6C5296E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</a:lstStyle>
          <a:p>
            <a:fld id="{23E9B8FB-2ABD-42C9-A6DA-A6789EAF441D}" type="datetimeFigureOut">
              <a:rPr/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</a:lstStyle>
          <a:p>
            <a:fld id="{BE2A7042-DEED-4AA1-9E89-4A16B2572577}" type="slidenum">
              <a:rPr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ru-RU" smtClean="0"/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ru-RU" smtClean="0"/>
            </a:fld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668B50E-0B48-4566-8609-C51CF752A7DF}" type="datetimeFigureOut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431D5-1B33-458B-8AFD-CECCB0FA18CB}" type="slidenum">
              <a:rPr kumimoji="0" lang="ru-RU" smtClean="0">
                <a:solidFill>
                  <a:schemeClr val="bg1"/>
                </a:solidFill>
              </a:rPr>
            </a:fld>
            <a:endParaRPr kumimoji="0" lang="ru-RU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hyperlink" Target="https://aif.ru/culture/theater/teatralnyy_etiket_15_pravil_povedeniya_v_zritelnom_zale" TargetMode="External"/><Relationship Id="rId7" Type="http://schemas.openxmlformats.org/officeDocument/2006/relationships/hyperlink" Target="https://stihi.ru/2010/02/04/3005" TargetMode="External"/><Relationship Id="rId6" Type="http://schemas.openxmlformats.org/officeDocument/2006/relationships/hyperlink" Target="https://stihi.ru/2005/09/14-118" TargetMode="External"/><Relationship Id="rId5" Type="http://schemas.openxmlformats.org/officeDocument/2006/relationships/hyperlink" Target="https://stihi.ru/2014/01/10/5065" TargetMode="External"/><Relationship Id="rId4" Type="http://schemas.openxmlformats.org/officeDocument/2006/relationships/hyperlink" Target="https://www.rostves-celebrity.ru/2015/06/blog-post_7.html" TargetMode="External"/><Relationship Id="rId3" Type="http://schemas.openxmlformats.org/officeDocument/2006/relationships/hyperlink" Target="https://razvivashka.online/tvorchestvo/istoriya-teatra-i-baleta" TargetMode="External"/><Relationship Id="rId2" Type="http://schemas.openxmlformats.org/officeDocument/2006/relationships/hyperlink" Target="https://interesnyefakty.com/stati/interesnye-fakty-dlya-detey-o-teatre" TargetMode="External"/><Relationship Id="rId1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!  ОБЪЯВЛЕНИЕ -    !!!!!!\для през\театр 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08400" y="5180330"/>
            <a:ext cx="5223510" cy="1534160"/>
          </a:xfrm>
          <a:prstGeom prst="roundRect">
            <a:avLst>
              <a:gd name="adj" fmla="val 26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Презентацию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составила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Ускова Марина  Александровна 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воспитатель высшей квалификационной категории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alt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Чехов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г.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68194" y="1265503"/>
            <a:ext cx="6007612" cy="3308824"/>
          </a:xfrm>
          <a:prstGeom prst="roundRect">
            <a:avLst>
              <a:gd name="adj" fmla="val 44691"/>
            </a:avLst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  <a:effectLst>
            <a:glow rad="88900">
              <a:schemeClr val="bg1">
                <a:alpha val="77000"/>
              </a:schemeClr>
            </a:glow>
            <a:reflection stA="93000" endPos="37000" dir="5400000" sy="-100000" algn="bl" rotWithShape="0"/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</a:rPr>
              <a:t>ЧТО ТАКОЕ </a:t>
            </a:r>
            <a:r>
              <a:rPr lang="ru-RU" sz="13000" b="1" i="1" dirty="0" smtClean="0">
                <a:solidFill>
                  <a:srgbClr val="C00000"/>
                </a:solidFill>
              </a:rPr>
              <a:t>ТЕАТР</a:t>
            </a:r>
            <a:endParaRPr lang="ru-RU" sz="13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19" y="289062"/>
            <a:ext cx="8640960" cy="1800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Б</a:t>
            </a:r>
            <a:r>
              <a:rPr lang="ru-RU" sz="3600" b="1" i="1" dirty="0" smtClean="0">
                <a:solidFill>
                  <a:srgbClr val="C00000"/>
                </a:solidFill>
              </a:rPr>
              <a:t>алет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 smtClean="0">
                <a:solidFill>
                  <a:srgbClr val="C00000"/>
                </a:solidFill>
              </a:rPr>
              <a:t>молодо</a:t>
            </a:r>
            <a:r>
              <a:rPr lang="ru-RU" sz="3600" b="1" i="1" dirty="0">
                <a:solidFill>
                  <a:srgbClr val="C00000"/>
                </a:solidFill>
              </a:rPr>
              <a:t>й</a:t>
            </a:r>
            <a:r>
              <a:rPr lang="ru-RU" sz="3600" b="1" i="1" dirty="0" smtClean="0">
                <a:solidFill>
                  <a:srgbClr val="C00000"/>
                </a:solidFill>
              </a:rPr>
              <a:t> вид сценического искусства</a:t>
            </a:r>
            <a:r>
              <a:rPr lang="en-US" sz="3600" b="1" i="1" dirty="0" smtClean="0">
                <a:solidFill>
                  <a:srgbClr val="C00000"/>
                </a:solidFill>
              </a:rPr>
              <a:t>, </a:t>
            </a:r>
            <a:r>
              <a:rPr lang="ru-RU" sz="3600" b="1" i="1" dirty="0" smtClean="0">
                <a:solidFill>
                  <a:srgbClr val="C00000"/>
                </a:solidFill>
              </a:rPr>
              <a:t>появился </a:t>
            </a:r>
            <a:r>
              <a:rPr lang="ru-RU" sz="3600" b="1" i="1" dirty="0">
                <a:solidFill>
                  <a:srgbClr val="C00000"/>
                </a:solidFill>
              </a:rPr>
              <a:t>в Италии 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более </a:t>
            </a:r>
            <a:r>
              <a:rPr lang="ru-RU" sz="3600" b="1" i="1" dirty="0">
                <a:solidFill>
                  <a:srgbClr val="C00000"/>
                </a:solidFill>
              </a:rPr>
              <a:t>400 лет </a:t>
            </a:r>
            <a:r>
              <a:rPr lang="ru-RU" sz="3600" b="1" i="1" dirty="0" smtClean="0">
                <a:solidFill>
                  <a:srgbClr val="C00000"/>
                </a:solidFill>
              </a:rPr>
              <a:t>назад.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D:\!  ОБЪЯВЛЕНИЕ -    !!!!!!\для през\бале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/>
          <a:stretch>
            <a:fillRect/>
          </a:stretch>
        </p:blipFill>
        <p:spPr bwMode="auto">
          <a:xfrm>
            <a:off x="1401955" y="2204864"/>
            <a:ext cx="6340088" cy="44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246565"/>
            <a:ext cx="8928992" cy="15982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«</a:t>
            </a:r>
            <a:r>
              <a:rPr lang="ru-RU" sz="3600" b="1" i="1" dirty="0">
                <a:solidFill>
                  <a:srgbClr val="C00000"/>
                </a:solidFill>
              </a:rPr>
              <a:t>Д</a:t>
            </a:r>
            <a:r>
              <a:rPr lang="ru-RU" sz="3600" b="1" i="1" dirty="0" smtClean="0">
                <a:solidFill>
                  <a:srgbClr val="C00000"/>
                </a:solidFill>
              </a:rPr>
              <a:t>рама</a:t>
            </a:r>
            <a:r>
              <a:rPr lang="ru-RU" sz="3600" b="1" i="1" dirty="0">
                <a:solidFill>
                  <a:srgbClr val="C00000"/>
                </a:solidFill>
              </a:rPr>
              <a:t>» </a:t>
            </a:r>
            <a:r>
              <a:rPr lang="ru-RU" sz="3600" b="1" i="1" dirty="0" smtClean="0">
                <a:solidFill>
                  <a:srgbClr val="C00000"/>
                </a:solidFill>
              </a:rPr>
              <a:t>(</a:t>
            </a:r>
            <a:r>
              <a:rPr lang="ru-RU" sz="3600" b="1" i="1" dirty="0" smtClean="0">
                <a:solidFill>
                  <a:srgbClr val="C00000"/>
                </a:solidFill>
              </a:rPr>
              <a:t>греческое</a:t>
            </a:r>
            <a:r>
              <a:rPr lang="en-US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слово) </a:t>
            </a:r>
            <a:r>
              <a:rPr lang="ru-RU" sz="3600" b="1" i="1" dirty="0" smtClean="0">
                <a:solidFill>
                  <a:srgbClr val="C00000"/>
                </a:solidFill>
              </a:rPr>
              <a:t>обозначает</a:t>
            </a:r>
            <a:r>
              <a:rPr lang="en-US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«действие</a:t>
            </a:r>
            <a:r>
              <a:rPr lang="ru-RU" sz="3600" b="1" i="1" dirty="0">
                <a:solidFill>
                  <a:srgbClr val="C00000"/>
                </a:solidFill>
              </a:rPr>
              <a:t>». Драматические </a:t>
            </a:r>
            <a:r>
              <a:rPr lang="ru-RU" sz="3600" b="1" i="1" dirty="0" smtClean="0">
                <a:solidFill>
                  <a:srgbClr val="C00000"/>
                </a:solidFill>
              </a:rPr>
              <a:t>спектакли</a:t>
            </a:r>
            <a:r>
              <a:rPr lang="en-US" sz="3600" b="1" i="1" dirty="0" smtClean="0">
                <a:solidFill>
                  <a:srgbClr val="C00000"/>
                </a:solidFill>
              </a:rPr>
              <a:t>: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!  ОБЪЯВЛЕНИЕ -    !!!!!!\для през\трагед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8001" r="5563"/>
          <a:stretch>
            <a:fillRect/>
          </a:stretch>
        </p:blipFill>
        <p:spPr bwMode="auto">
          <a:xfrm rot="305956">
            <a:off x="5239662" y="3220893"/>
            <a:ext cx="335134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012160" y="1945453"/>
            <a:ext cx="2917502" cy="17217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Трагедия </a:t>
            </a:r>
            <a:r>
              <a:rPr lang="ru-RU" sz="3200" b="1" i="1" dirty="0">
                <a:solidFill>
                  <a:srgbClr val="C00000"/>
                </a:solidFill>
              </a:rPr>
              <a:t>–</a:t>
            </a:r>
            <a:r>
              <a:rPr lang="ru-RU" sz="3200" b="1" i="1" dirty="0" smtClean="0">
                <a:solidFill>
                  <a:srgbClr val="C00000"/>
                </a:solidFill>
              </a:rPr>
              <a:t>  </a:t>
            </a:r>
            <a:r>
              <a:rPr lang="ru-RU" sz="3200" b="1" i="1" dirty="0" smtClean="0">
                <a:solidFill>
                  <a:srgbClr val="C00000"/>
                </a:solidFill>
              </a:rPr>
              <a:t>серьёзный</a:t>
            </a:r>
            <a:r>
              <a:rPr lang="en-US" sz="3200" b="1" i="1" dirty="0" smtClean="0">
                <a:solidFill>
                  <a:srgbClr val="C00000"/>
                </a:solidFill>
              </a:rPr>
              <a:t>,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>
                <a:solidFill>
                  <a:srgbClr val="C00000"/>
                </a:solidFill>
              </a:rPr>
              <a:t>печальный</a:t>
            </a:r>
            <a:endParaRPr lang="ru-RU" sz="3200" b="1" i="1" dirty="0" smtClean="0">
              <a:solidFill>
                <a:srgbClr val="C0000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510903" y="1722978"/>
            <a:ext cx="674781" cy="1050298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!  ОБЪЯВЛЕНИЕ -    !!!!!!\для през\комед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6896" b="3717"/>
          <a:stretch>
            <a:fillRect/>
          </a:stretch>
        </p:blipFill>
        <p:spPr bwMode="auto">
          <a:xfrm rot="21381442">
            <a:off x="616230" y="3253121"/>
            <a:ext cx="333953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86099" y="1945452"/>
            <a:ext cx="2917344" cy="17217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Комедия </a:t>
            </a:r>
            <a:r>
              <a:rPr lang="ru-RU" sz="3200" b="1" i="1" dirty="0">
                <a:solidFill>
                  <a:srgbClr val="C00000"/>
                </a:solidFill>
              </a:rPr>
              <a:t>–</a:t>
            </a:r>
            <a:r>
              <a:rPr lang="ru-RU" sz="3200" b="1" i="1" dirty="0" smtClean="0">
                <a:solidFill>
                  <a:srgbClr val="C00000"/>
                </a:solidFill>
              </a:rPr>
              <a:t>  весёлый </a:t>
            </a:r>
            <a:r>
              <a:rPr lang="ru-RU" sz="3200" b="1" i="1" dirty="0">
                <a:solidFill>
                  <a:srgbClr val="C00000"/>
                </a:solidFill>
              </a:rPr>
              <a:t>спектакль</a:t>
            </a:r>
            <a:endParaRPr lang="ru-RU" sz="3200" b="1" i="1" dirty="0" smtClean="0">
              <a:solidFill>
                <a:srgbClr val="C0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937705" y="1722978"/>
            <a:ext cx="576382" cy="1050298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907704" y="5093021"/>
            <a:ext cx="5112568" cy="15841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Мелодрама </a:t>
            </a:r>
            <a:r>
              <a:rPr lang="ru-RU" sz="3200" b="1" i="1" dirty="0">
                <a:solidFill>
                  <a:srgbClr val="C00000"/>
                </a:solidFill>
              </a:rPr>
              <a:t>–</a:t>
            </a:r>
            <a:r>
              <a:rPr lang="ru-RU" sz="3200" b="1" i="1" dirty="0" smtClean="0">
                <a:solidFill>
                  <a:srgbClr val="C00000"/>
                </a:solidFill>
              </a:rPr>
              <a:t>  эмоциональный</a:t>
            </a:r>
            <a:r>
              <a:rPr lang="en-US" sz="3200" b="1" i="1" dirty="0" smtClean="0">
                <a:solidFill>
                  <a:srgbClr val="C00000"/>
                </a:solidFill>
              </a:rPr>
              <a:t>,</a:t>
            </a:r>
            <a:r>
              <a:rPr lang="ru-RU" sz="3200" b="1" i="1" dirty="0" smtClean="0">
                <a:solidFill>
                  <a:srgbClr val="C00000"/>
                </a:solidFill>
              </a:rPr>
              <a:t> напряжённый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спектакль</a:t>
            </a:r>
            <a:endParaRPr lang="ru-RU" sz="3200" b="1" i="1" dirty="0" smtClean="0">
              <a:solidFill>
                <a:srgbClr val="C00000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572000" y="1722978"/>
            <a:ext cx="0" cy="3506222"/>
          </a:xfrm>
          <a:prstGeom prst="straightConnector1">
            <a:avLst/>
          </a:prstGeom>
          <a:ln>
            <a:solidFill>
              <a:schemeClr val="bg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75555" y="5085184"/>
            <a:ext cx="7992888" cy="14563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Актёр </a:t>
            </a:r>
            <a:r>
              <a:rPr lang="ru-RU" sz="3600" b="1" i="1" dirty="0">
                <a:solidFill>
                  <a:srgbClr val="C00000"/>
                </a:solidFill>
              </a:rPr>
              <a:t>–</a:t>
            </a:r>
            <a:r>
              <a:rPr lang="ru-RU" sz="3600" b="1" i="1" dirty="0" smtClean="0">
                <a:solidFill>
                  <a:srgbClr val="C00000"/>
                </a:solidFill>
              </a:rPr>
              <a:t> исполнитель </a:t>
            </a:r>
            <a:r>
              <a:rPr lang="ru-RU" sz="3600" b="1" i="1" dirty="0">
                <a:solidFill>
                  <a:srgbClr val="C00000"/>
                </a:solidFill>
              </a:rPr>
              <a:t>ролей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в </a:t>
            </a:r>
            <a:r>
              <a:rPr lang="ru-RU" sz="3600" b="1" i="1" dirty="0">
                <a:solidFill>
                  <a:srgbClr val="C00000"/>
                </a:solidFill>
              </a:rPr>
              <a:t>театральных </a:t>
            </a:r>
            <a:r>
              <a:rPr lang="ru-RU" sz="3600" b="1" i="1" dirty="0" smtClean="0">
                <a:solidFill>
                  <a:srgbClr val="C00000"/>
                </a:solidFill>
              </a:rPr>
              <a:t>представлениях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D:\!  ОБЪЯВЛЕНИЕ -    !!!!!!\для през\актё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26" y="260648"/>
            <a:ext cx="636734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!  ОБЪЯВЛЕНИЕ -    !!!!!!\для през\f788171db585ae7ce21a96626e7ce0f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17569"/>
          <a:stretch>
            <a:fillRect/>
          </a:stretch>
        </p:blipFill>
        <p:spPr bwMode="auto">
          <a:xfrm rot="20685381">
            <a:off x="509008" y="1449000"/>
            <a:ext cx="400533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707904" y="368660"/>
            <a:ext cx="5292588" cy="61206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Искусство актёра </a:t>
            </a:r>
            <a:r>
              <a:rPr lang="ru-RU" sz="3600" b="1" i="1" dirty="0" smtClean="0">
                <a:solidFill>
                  <a:srgbClr val="C00000"/>
                </a:solidFill>
              </a:rPr>
              <a:t>–создание </a:t>
            </a:r>
            <a:r>
              <a:rPr lang="ru-RU" sz="3600" b="1" i="1" dirty="0">
                <a:solidFill>
                  <a:srgbClr val="C00000"/>
                </a:solidFill>
              </a:rPr>
              <a:t>на сцене образа человека, героя пьесы. 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Артист </a:t>
            </a:r>
            <a:r>
              <a:rPr lang="ru-RU" sz="3600" b="1" i="1" dirty="0">
                <a:solidFill>
                  <a:srgbClr val="C00000"/>
                </a:solidFill>
              </a:rPr>
              <a:t>как </a:t>
            </a:r>
            <a:r>
              <a:rPr lang="ru-RU" sz="3600" b="1" i="1" dirty="0" smtClean="0">
                <a:solidFill>
                  <a:srgbClr val="C00000"/>
                </a:solidFill>
              </a:rPr>
              <a:t>будто </a:t>
            </a:r>
            <a:r>
              <a:rPr lang="ru-RU" sz="3600" b="1" i="1" dirty="0">
                <a:solidFill>
                  <a:srgbClr val="C00000"/>
                </a:solidFill>
              </a:rPr>
              <a:t>превращается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в </a:t>
            </a:r>
            <a:r>
              <a:rPr lang="ru-RU" sz="3600" b="1" i="1" dirty="0">
                <a:solidFill>
                  <a:srgbClr val="C00000"/>
                </a:solidFill>
              </a:rPr>
              <a:t>своего </a:t>
            </a:r>
            <a:r>
              <a:rPr lang="ru-RU" sz="3600" b="1" i="1" dirty="0" smtClean="0">
                <a:solidFill>
                  <a:srgbClr val="C00000"/>
                </a:solidFill>
              </a:rPr>
              <a:t>героя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</a:rPr>
              <a:t>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В театре говорят – перевоплощается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75554" y="4005064"/>
            <a:ext cx="8100901" cy="25364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Режиссёр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 smtClean="0">
                <a:solidFill>
                  <a:srgbClr val="C00000"/>
                </a:solidFill>
              </a:rPr>
              <a:t>выбирает</a:t>
            </a:r>
            <a:r>
              <a:rPr lang="ru-RU" sz="3600" b="1" i="1" dirty="0">
                <a:solidFill>
                  <a:srgbClr val="C00000"/>
                </a:solidFill>
              </a:rPr>
              <a:t>, какую пьесу ставить, распределяет роли, организует и проводит репетиции и </a:t>
            </a:r>
            <a:r>
              <a:rPr lang="ru-RU" sz="3600" b="1" i="1" dirty="0" smtClean="0">
                <a:solidFill>
                  <a:srgbClr val="C00000"/>
                </a:solidFill>
              </a:rPr>
              <a:t>всё, </a:t>
            </a:r>
            <a:r>
              <a:rPr lang="ru-RU" sz="3600" b="1" i="1" dirty="0">
                <a:solidFill>
                  <a:srgbClr val="C00000"/>
                </a:solidFill>
              </a:rPr>
              <a:t>что происходит на </a:t>
            </a:r>
            <a:r>
              <a:rPr lang="ru-RU" sz="3600" b="1" i="1" dirty="0" smtClean="0">
                <a:solidFill>
                  <a:srgbClr val="C00000"/>
                </a:solidFill>
              </a:rPr>
              <a:t>сцене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D:\!  ОБЪЯВЛЕНИЕ -    !!!!!!\для през\режиссё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27" y="188640"/>
            <a:ext cx="685714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4005064"/>
            <a:ext cx="8712968" cy="25202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Спектакль </a:t>
            </a:r>
            <a:r>
              <a:rPr lang="ru-RU" sz="3200" b="1" dirty="0">
                <a:solidFill>
                  <a:srgbClr val="C00000"/>
                </a:solidFill>
              </a:rPr>
              <a:t>создаётся и готовится не только на сцене, но и в театральном </a:t>
            </a:r>
            <a:r>
              <a:rPr lang="ru-RU" sz="3200" b="1" dirty="0" err="1">
                <a:solidFill>
                  <a:srgbClr val="C00000"/>
                </a:solidFill>
              </a:rPr>
              <a:t>закулисье</a:t>
            </a:r>
            <a:r>
              <a:rPr lang="ru-RU" sz="3200" b="1" dirty="0">
                <a:solidFill>
                  <a:srgbClr val="C00000"/>
                </a:solidFill>
              </a:rPr>
              <a:t>. 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Художник</a:t>
            </a:r>
            <a:r>
              <a:rPr lang="en-US" sz="3200" b="1" dirty="0" smtClean="0">
                <a:solidFill>
                  <a:srgbClr val="C00000"/>
                </a:solidFill>
              </a:rPr>
              <a:t>-</a:t>
            </a:r>
            <a:r>
              <a:rPr lang="ru-RU" sz="3200" b="1" dirty="0" smtClean="0">
                <a:solidFill>
                  <a:srgbClr val="C00000"/>
                </a:solidFill>
              </a:rPr>
              <a:t>постановщик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–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один </a:t>
            </a:r>
            <a:r>
              <a:rPr lang="ru-RU" sz="3200" b="1" dirty="0">
                <a:solidFill>
                  <a:srgbClr val="C00000"/>
                </a:solidFill>
              </a:rPr>
              <a:t>из создателей спектакля, его художественного оформления.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147" name="Picture 3" descr="D:\!  ОБЪЯВЛЕНИЕ -    !!!!!!\для през\худ-по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560">
            <a:off x="4382506" y="814246"/>
            <a:ext cx="45188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!  ОБЪЯВЛЕНИЕ -    !!!!!!\для през\художник декорат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261">
            <a:off x="423052" y="447517"/>
            <a:ext cx="4892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332656"/>
            <a:ext cx="8712968" cy="61926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Художник-постановщик создаёт  художественное оформление спектакля. Это декорации</a:t>
            </a:r>
            <a:r>
              <a:rPr lang="ru-RU" sz="3600" b="1" dirty="0">
                <a:solidFill>
                  <a:srgbClr val="C00000"/>
                </a:solidFill>
              </a:rPr>
              <a:t>, бутафория, мебель, костюмы, грим, освещение. 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Пишет эскизы </a:t>
            </a:r>
            <a:r>
              <a:rPr lang="ru-RU" sz="3600" b="1" dirty="0">
                <a:solidFill>
                  <a:srgbClr val="C00000"/>
                </a:solidFill>
              </a:rPr>
              <a:t>будущего оформления спектакля. По его эскизам создаётся макет – модель будущей декорации. Театральный макет – уменьшенная модель оформления спектакля. 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!  ОБЪЯВЛЕНИЕ -    !!!!!!\для през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b="3136"/>
          <a:stretch>
            <a:fillRect/>
          </a:stretch>
        </p:blipFill>
        <p:spPr bwMode="auto">
          <a:xfrm>
            <a:off x="2267744" y="41856"/>
            <a:ext cx="5263158" cy="33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!  ОБЪЯВЛЕНИЕ -    !!!!!!\для през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8" y="3408885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!  ОБЪЯВЛЕНИЕ -    !!!!!!\для през\4cf269fce6fcd92c4536a5eb17b42a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97" y="342900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16632"/>
            <a:ext cx="8918975" cy="2160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 макету </a:t>
            </a:r>
            <a:r>
              <a:rPr lang="ru-RU" sz="2800" b="1" dirty="0">
                <a:solidFill>
                  <a:srgbClr val="C00000"/>
                </a:solidFill>
              </a:rPr>
              <a:t>изготавливают </a:t>
            </a:r>
            <a:r>
              <a:rPr lang="ru-RU" sz="2800" b="1" dirty="0" smtClean="0">
                <a:solidFill>
                  <a:srgbClr val="C00000"/>
                </a:solidFill>
              </a:rPr>
              <a:t>чертежи</a:t>
            </a:r>
            <a:r>
              <a:rPr lang="ru-RU" sz="2800" b="1" dirty="0">
                <a:solidFill>
                  <a:srgbClr val="C00000"/>
                </a:solidFill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</a:rPr>
              <a:t>И </a:t>
            </a:r>
            <a:r>
              <a:rPr lang="ru-RU" sz="2800" b="1" dirty="0">
                <a:solidFill>
                  <a:srgbClr val="C00000"/>
                </a:solidFill>
              </a:rPr>
              <a:t>начинается изготовление декораций, мебели и бутафории столярами, бутафорами и художниками – декораторами. </a:t>
            </a:r>
            <a:r>
              <a:rPr lang="ru-RU" sz="2800" b="1" dirty="0" smtClean="0">
                <a:solidFill>
                  <a:srgbClr val="C00000"/>
                </a:solidFill>
              </a:rPr>
              <a:t>Затем </a:t>
            </a:r>
            <a:r>
              <a:rPr lang="ru-RU" sz="2800" b="1" dirty="0">
                <a:solidFill>
                  <a:srgbClr val="C00000"/>
                </a:solidFill>
              </a:rPr>
              <a:t>декорации </a:t>
            </a:r>
            <a:r>
              <a:rPr lang="ru-RU" sz="2800" b="1" dirty="0" smtClean="0">
                <a:solidFill>
                  <a:srgbClr val="C00000"/>
                </a:solidFill>
              </a:rPr>
              <a:t>монтируют </a:t>
            </a: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smtClean="0">
                <a:solidFill>
                  <a:srgbClr val="C00000"/>
                </a:solidFill>
              </a:rPr>
              <a:t>сцене.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D:\!  ОБЪЯВЛЕНИЕ -    !!!!!!\для през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01" y="3449302"/>
            <a:ext cx="444558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!  ОБЪЯВЛЕНИЕ -    !!!!!!\для през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5526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4581128"/>
            <a:ext cx="8712968" cy="19442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Сегодня </a:t>
            </a:r>
            <a:r>
              <a:rPr lang="ru-RU" sz="3600" b="1" i="1" dirty="0">
                <a:solidFill>
                  <a:srgbClr val="C00000"/>
                </a:solidFill>
              </a:rPr>
              <a:t>декорационное искусство, создание сценической обстановки </a:t>
            </a:r>
            <a:r>
              <a:rPr lang="ru-RU" sz="3600" b="1" i="1" dirty="0" smtClean="0">
                <a:solidFill>
                  <a:srgbClr val="C00000"/>
                </a:solidFill>
              </a:rPr>
              <a:t>называют </a:t>
            </a:r>
            <a:r>
              <a:rPr lang="ru-RU" sz="3600" b="1" i="1" dirty="0">
                <a:solidFill>
                  <a:srgbClr val="C00000"/>
                </a:solidFill>
              </a:rPr>
              <a:t>сценографией.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D:\!  ОБЪЯВЛЕНИЕ -    !!!!!!\для през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3"/>
          <a:stretch>
            <a:fillRect/>
          </a:stretch>
        </p:blipFill>
        <p:spPr bwMode="auto">
          <a:xfrm>
            <a:off x="840121" y="140913"/>
            <a:ext cx="739174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!  ОБЪЯВЛЕНИЕ -    !!!!!!\для през\театр 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углая лента лицом вниз 3"/>
          <p:cNvSpPr/>
          <p:nvPr/>
        </p:nvSpPr>
        <p:spPr>
          <a:xfrm>
            <a:off x="1408148" y="1025024"/>
            <a:ext cx="6327703" cy="4817719"/>
          </a:xfrm>
          <a:prstGeom prst="ellipseRibbon">
            <a:avLst>
              <a:gd name="adj1" fmla="val 5424"/>
              <a:gd name="adj2" fmla="val 75000"/>
              <a:gd name="adj3" fmla="val 5424"/>
            </a:avLst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  <a:effectLst>
            <a:glow rad="38100">
              <a:schemeClr val="bg1">
                <a:alpha val="71000"/>
              </a:schemeClr>
            </a:glow>
            <a:reflection blurRad="63500" stA="95000" endPos="5000" dist="63500" dir="5400000" sy="-100000" algn="bl" rotWithShape="0"/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Кто в театре был однажды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Не забудет никогда.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Сцена, занавес, актёры -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Начинается игра!</a:t>
            </a:r>
            <a:r>
              <a:rPr lang="en-US" sz="36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36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</a:rPr>
              <a:t>                     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Лика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</a:rPr>
              <a:t>Разумова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8294" y="5157192"/>
            <a:ext cx="8547409" cy="13123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Костюмер шьёт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и </a:t>
            </a:r>
            <a:r>
              <a:rPr lang="ru-RU" sz="3600" b="1" i="1" dirty="0">
                <a:solidFill>
                  <a:srgbClr val="C00000"/>
                </a:solidFill>
              </a:rPr>
              <a:t>изготавливает </a:t>
            </a:r>
            <a:r>
              <a:rPr lang="ru-RU" sz="3600" b="1" i="1" dirty="0" smtClean="0">
                <a:solidFill>
                  <a:srgbClr val="C00000"/>
                </a:solidFill>
              </a:rPr>
              <a:t>костюмы.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D:\!  ОБЪЯВЛЕНИЕ -    !!!!!!\для през\костюме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/>
          <a:stretch>
            <a:fillRect/>
          </a:stretch>
        </p:blipFill>
        <p:spPr bwMode="auto">
          <a:xfrm>
            <a:off x="298293" y="217985"/>
            <a:ext cx="854740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528" y="260648"/>
            <a:ext cx="8460941" cy="24482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Гримёрные – </a:t>
            </a:r>
            <a:r>
              <a:rPr lang="ru-RU" sz="3200" b="1" i="1" dirty="0" smtClean="0">
                <a:solidFill>
                  <a:srgbClr val="C00000"/>
                </a:solidFill>
              </a:rPr>
              <a:t>комнат</a:t>
            </a:r>
            <a:r>
              <a:rPr lang="ru-RU" sz="3200" b="1" i="1" dirty="0">
                <a:solidFill>
                  <a:srgbClr val="C00000"/>
                </a:solidFill>
              </a:rPr>
              <a:t>ы</a:t>
            </a:r>
            <a:r>
              <a:rPr lang="ru-RU" sz="3200" b="1" i="1" dirty="0" smtClean="0">
                <a:solidFill>
                  <a:srgbClr val="C00000"/>
                </a:solidFill>
              </a:rPr>
              <a:t>, </a:t>
            </a:r>
            <a:r>
              <a:rPr lang="ru-RU" sz="3200" b="1" i="1" dirty="0">
                <a:solidFill>
                  <a:srgbClr val="C00000"/>
                </a:solidFill>
              </a:rPr>
              <a:t>где актёры </a:t>
            </a:r>
            <a:r>
              <a:rPr lang="ru-RU" sz="3200" b="1" i="1" dirty="0" smtClean="0">
                <a:solidFill>
                  <a:srgbClr val="C00000"/>
                </a:solidFill>
              </a:rPr>
              <a:t>готовятся </a:t>
            </a:r>
            <a:r>
              <a:rPr lang="ru-RU" sz="3200" b="1" i="1" dirty="0">
                <a:solidFill>
                  <a:srgbClr val="C00000"/>
                </a:solidFill>
              </a:rPr>
              <a:t>к выходу на </a:t>
            </a:r>
            <a:r>
              <a:rPr lang="ru-RU" sz="3200" b="1" i="1" dirty="0" smtClean="0">
                <a:solidFill>
                  <a:srgbClr val="C00000"/>
                </a:solidFill>
              </a:rPr>
              <a:t>сцену. 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Актёры </a:t>
            </a:r>
            <a:r>
              <a:rPr lang="ru-RU" sz="3200" b="1" i="1" dirty="0">
                <a:solidFill>
                  <a:srgbClr val="C00000"/>
                </a:solidFill>
              </a:rPr>
              <a:t>сидят перед зеркалом, а гримёр накладывает грим – раскрашивает лицо.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D:\!  ОБЪЯВЛЕНИЕ -    !!!!!!\для през\гримё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171">
            <a:off x="216205" y="3221856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!  ОБЪЯВЛЕНИЕ -    !!!!!!\для през\древний театр в гре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512">
            <a:off x="4417733" y="3277763"/>
            <a:ext cx="431789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!  ОБЪЯВЛЕНИЕ -    !!!!!!\для през\дирижё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543737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 rot="21027227">
            <a:off x="395536" y="2328250"/>
            <a:ext cx="3528392" cy="36364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Дирижёр</a:t>
            </a:r>
            <a:endParaRPr lang="ru-RU" sz="3600" b="1" i="1" dirty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руководит </a:t>
            </a:r>
            <a:r>
              <a:rPr lang="ru-RU" sz="3600" b="1" i="1" dirty="0">
                <a:solidFill>
                  <a:srgbClr val="C00000"/>
                </a:solidFill>
              </a:rPr>
              <a:t>(дирижирует) оркестром </a:t>
            </a:r>
            <a:r>
              <a:rPr lang="ru-RU" sz="3600" b="1" i="1" dirty="0" smtClean="0">
                <a:solidFill>
                  <a:srgbClr val="C00000"/>
                </a:solidFill>
              </a:rPr>
              <a:t>музыкантов</a:t>
            </a:r>
            <a:r>
              <a:rPr lang="en-US" sz="3600" b="1" i="1" dirty="0">
                <a:solidFill>
                  <a:srgbClr val="C00000"/>
                </a:solidFill>
              </a:rPr>
              <a:t>.</a:t>
            </a:r>
            <a:r>
              <a:rPr lang="ru-RU" sz="3600" b="1" i="1" dirty="0">
                <a:solidFill>
                  <a:srgbClr val="C00000"/>
                </a:solidFill>
              </a:rPr>
              <a:t> 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188640"/>
            <a:ext cx="8712968" cy="6480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Оркестр – группа музыкантов,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совместно </a:t>
            </a:r>
            <a:r>
              <a:rPr lang="ru-RU" sz="3200" b="1" i="1" dirty="0">
                <a:solidFill>
                  <a:srgbClr val="C00000"/>
                </a:solidFill>
              </a:rPr>
              <a:t>исполняющих музыкальное произведение на различных инструментах. Оркестры </a:t>
            </a:r>
            <a:r>
              <a:rPr lang="ru-RU" sz="3200" b="1" i="1" dirty="0" smtClean="0">
                <a:solidFill>
                  <a:srgbClr val="C00000"/>
                </a:solidFill>
              </a:rPr>
              <a:t>бывают</a:t>
            </a:r>
            <a:r>
              <a:rPr lang="en-US" sz="3200" b="1" i="1" dirty="0" smtClean="0">
                <a:solidFill>
                  <a:srgbClr val="C00000"/>
                </a:solidFill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</a:rPr>
              <a:t> симфонические</a:t>
            </a:r>
            <a:r>
              <a:rPr lang="ru-RU" sz="3200" b="1" i="1" dirty="0">
                <a:solidFill>
                  <a:srgbClr val="C00000"/>
                </a:solidFill>
              </a:rPr>
              <a:t>, оперные, эстрадные, военные, духовые, </a:t>
            </a:r>
            <a:r>
              <a:rPr lang="ru-RU" sz="3200" b="1" i="1" dirty="0" smtClean="0">
                <a:solidFill>
                  <a:srgbClr val="C00000"/>
                </a:solidFill>
              </a:rPr>
              <a:t>народных </a:t>
            </a:r>
            <a:r>
              <a:rPr lang="ru-RU" sz="3200" b="1" i="1" dirty="0">
                <a:solidFill>
                  <a:srgbClr val="C00000"/>
                </a:solidFill>
              </a:rPr>
              <a:t>инструментов. </a:t>
            </a:r>
            <a:r>
              <a:rPr lang="ru-RU" sz="3200" b="1" i="1" dirty="0" smtClean="0">
                <a:solidFill>
                  <a:srgbClr val="C00000"/>
                </a:solidFill>
              </a:rPr>
              <a:t>Слова «дирижёр», «дирижировать» </a:t>
            </a:r>
            <a:r>
              <a:rPr lang="ru-RU" sz="3200" b="1" i="1" dirty="0">
                <a:solidFill>
                  <a:srgbClr val="C00000"/>
                </a:solidFill>
              </a:rPr>
              <a:t>происходят </a:t>
            </a:r>
            <a:endParaRPr lang="en-US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от </a:t>
            </a:r>
            <a:r>
              <a:rPr lang="ru-RU" sz="3200" b="1" i="1" dirty="0">
                <a:solidFill>
                  <a:srgbClr val="C00000"/>
                </a:solidFill>
              </a:rPr>
              <a:t>немецких и французских слов, которые означают «направлять», «руководить». Дирижёр необходим для того, чтобы оркестранты играли стройно, в нужном темпе и ритме, как единый ансамбль.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!  ОБЪЯВЛЕНИЕ -    !!!!!!\для през\оркестров я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8" y="1340768"/>
            <a:ext cx="87286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0768" y="172623"/>
            <a:ext cx="8728624" cy="15232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Оркестровая яма </a:t>
            </a:r>
            <a:r>
              <a:rPr lang="ru-RU" sz="3600" b="1" i="1" dirty="0" smtClean="0">
                <a:solidFill>
                  <a:srgbClr val="C00000"/>
                </a:solidFill>
              </a:rPr>
              <a:t>–</a:t>
            </a:r>
            <a:r>
              <a:rPr lang="en-US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помещение </a:t>
            </a:r>
            <a:r>
              <a:rPr lang="ru-RU" sz="3600" b="1" i="1" dirty="0">
                <a:solidFill>
                  <a:srgbClr val="C00000"/>
                </a:solidFill>
              </a:rPr>
              <a:t>перед сценой </a:t>
            </a:r>
            <a:r>
              <a:rPr lang="ru-RU" sz="3600" b="1" i="1" dirty="0" smtClean="0">
                <a:solidFill>
                  <a:srgbClr val="C00000"/>
                </a:solidFill>
              </a:rPr>
              <a:t>для оркестра.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!  ОБЪЯВЛЕНИЕ -    !!!!!!\для през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492">
            <a:off x="237629" y="1697912"/>
            <a:ext cx="433694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!  ОБЪЯВЛЕНИЕ -    !!!!!!\для през\4cf269fce6fcd92c4536a5eb17b42a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993">
            <a:off x="4609110" y="2105814"/>
            <a:ext cx="446554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!  ОБЪЯВЛЕНИЕ -    !!!!!!\для през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b="3110"/>
          <a:stretch>
            <a:fillRect/>
          </a:stretch>
        </p:blipFill>
        <p:spPr bwMode="auto">
          <a:xfrm>
            <a:off x="1904643" y="3725814"/>
            <a:ext cx="4861978" cy="30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116632"/>
            <a:ext cx="8712968" cy="13681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Иногда </a:t>
            </a:r>
            <a:r>
              <a:rPr lang="ru-RU" sz="3200" b="1" i="1" dirty="0" smtClean="0">
                <a:solidFill>
                  <a:srgbClr val="C00000"/>
                </a:solidFill>
              </a:rPr>
              <a:t>в спектакле нужна не только игра оркестра</a:t>
            </a:r>
            <a:r>
              <a:rPr lang="en-US" sz="3200" b="1" i="1" dirty="0" smtClean="0">
                <a:solidFill>
                  <a:srgbClr val="C00000"/>
                </a:solidFill>
              </a:rPr>
              <a:t>, </a:t>
            </a:r>
            <a:r>
              <a:rPr lang="ru-RU" sz="3200" b="1" i="1" dirty="0" smtClean="0">
                <a:solidFill>
                  <a:srgbClr val="C00000"/>
                </a:solidFill>
              </a:rPr>
              <a:t>но и разные звуки</a:t>
            </a:r>
            <a:r>
              <a:rPr lang="en-US" sz="3200" b="1" i="1" dirty="0" smtClean="0">
                <a:solidFill>
                  <a:srgbClr val="C00000"/>
                </a:solidFill>
              </a:rPr>
              <a:t>, </a:t>
            </a:r>
            <a:r>
              <a:rPr lang="ru-RU" sz="3200" b="1" i="1" dirty="0" smtClean="0">
                <a:solidFill>
                  <a:srgbClr val="C00000"/>
                </a:solidFill>
              </a:rPr>
              <a:t>шум</a:t>
            </a:r>
            <a:r>
              <a:rPr lang="en-US" sz="3200" b="1" i="1" dirty="0" smtClean="0">
                <a:solidFill>
                  <a:srgbClr val="C00000"/>
                </a:solidFill>
              </a:rPr>
              <a:t>...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!  ОБЪЯВЛЕНИЕ -    !!!!!!\для през\звукооперато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>
            <a:fillRect/>
          </a:stretch>
        </p:blipFill>
        <p:spPr bwMode="auto">
          <a:xfrm>
            <a:off x="950621" y="117152"/>
            <a:ext cx="724275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1" y="4941168"/>
            <a:ext cx="8784976" cy="17396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Звук </a:t>
            </a:r>
            <a:r>
              <a:rPr lang="ru-RU" sz="3200" b="1" i="1" dirty="0">
                <a:solidFill>
                  <a:srgbClr val="C00000"/>
                </a:solidFill>
              </a:rPr>
              <a:t>к </a:t>
            </a:r>
            <a:r>
              <a:rPr lang="ru-RU" sz="3200" b="1" i="1" dirty="0" smtClean="0">
                <a:solidFill>
                  <a:srgbClr val="C00000"/>
                </a:solidFill>
              </a:rPr>
              <a:t>спектаклю готовит</a:t>
            </a:r>
            <a:r>
              <a:rPr lang="ru-RU" sz="3200" b="1" i="1" dirty="0">
                <a:solidFill>
                  <a:srgbClr val="C00000"/>
                </a:solidFill>
              </a:rPr>
              <a:t> звукооператор. </a:t>
            </a:r>
            <a:endParaRPr lang="en-US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Во </a:t>
            </a:r>
            <a:r>
              <a:rPr lang="ru-RU" sz="3200" b="1" i="1" dirty="0">
                <a:solidFill>
                  <a:srgbClr val="C00000"/>
                </a:solidFill>
              </a:rPr>
              <a:t>время спектакля он </a:t>
            </a:r>
            <a:r>
              <a:rPr lang="ru-RU" sz="3200" b="1" i="1" dirty="0" smtClean="0">
                <a:solidFill>
                  <a:srgbClr val="C00000"/>
                </a:solidFill>
              </a:rPr>
              <a:t>включает нужную фонограмму</a:t>
            </a:r>
            <a:r>
              <a:rPr lang="en-US" sz="3200" b="1" i="1" dirty="0" smtClean="0">
                <a:solidFill>
                  <a:srgbClr val="C00000"/>
                </a:solidFill>
              </a:rPr>
              <a:t>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!  ОБЪЯВЛЕНИЕ -    !!!!!!\для през\357cd798e3f84db6b6ad09fc3294ae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168">
            <a:off x="261179" y="1068688"/>
            <a:ext cx="513333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139952" y="223944"/>
            <a:ext cx="4896543" cy="63734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Сцена – часть театрального здания,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где </a:t>
            </a:r>
            <a:r>
              <a:rPr lang="ru-RU" sz="3200" b="1" i="1" dirty="0">
                <a:solidFill>
                  <a:srgbClr val="C00000"/>
                </a:solidFill>
              </a:rPr>
              <a:t>происходит представление.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На </a:t>
            </a:r>
            <a:r>
              <a:rPr lang="ru-RU" sz="3200" b="1" i="1" dirty="0">
                <a:solidFill>
                  <a:srgbClr val="C00000"/>
                </a:solidFill>
              </a:rPr>
              <a:t>сцене театральный занавес.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Во </a:t>
            </a:r>
            <a:r>
              <a:rPr lang="ru-RU" sz="3200" b="1" i="1" dirty="0">
                <a:solidFill>
                  <a:srgbClr val="C00000"/>
                </a:solidFill>
              </a:rPr>
              <a:t>время спектакля </a:t>
            </a:r>
            <a:r>
              <a:rPr lang="ru-RU" sz="3200" b="1" i="1" dirty="0">
                <a:solidFill>
                  <a:srgbClr val="C00000"/>
                </a:solidFill>
              </a:rPr>
              <a:t>сцена </a:t>
            </a:r>
            <a:r>
              <a:rPr lang="ru-RU" sz="3200" b="1" i="1" dirty="0" smtClean="0">
                <a:solidFill>
                  <a:srgbClr val="C00000"/>
                </a:solidFill>
              </a:rPr>
              <a:t>освещена софитами (прожекторами)</a:t>
            </a:r>
            <a:r>
              <a:rPr lang="en-US" sz="3200" b="1" i="1" dirty="0" smtClean="0">
                <a:solidFill>
                  <a:srgbClr val="C00000"/>
                </a:solidFill>
              </a:rPr>
              <a:t>,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а свет </a:t>
            </a:r>
            <a:r>
              <a:rPr lang="ru-RU" sz="3200" b="1" i="1" dirty="0">
                <a:solidFill>
                  <a:srgbClr val="C00000"/>
                </a:solidFill>
              </a:rPr>
              <a:t>в зале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не горит.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!  ОБЪЯВЛЕНИЕ -    !!!!!!\для през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716" r="11394" b="18911"/>
          <a:stretch>
            <a:fillRect/>
          </a:stretch>
        </p:blipFill>
        <p:spPr bwMode="auto">
          <a:xfrm rot="21110061">
            <a:off x="388001" y="585827"/>
            <a:ext cx="470029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!  ОБЪЯВЛЕНИЕ -    !!!!!!\для през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425">
            <a:off x="3917558" y="1117912"/>
            <a:ext cx="485810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3933056"/>
            <a:ext cx="8712968" cy="25922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Специалисты по свету – осветители. Каждый спектакль расписан строго по минутам: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когда </a:t>
            </a:r>
            <a:r>
              <a:rPr lang="ru-RU" sz="3200" b="1" dirty="0">
                <a:solidFill>
                  <a:srgbClr val="C00000"/>
                </a:solidFill>
              </a:rPr>
              <a:t>и какой софит должен включиться, какой свет </a:t>
            </a:r>
            <a:r>
              <a:rPr lang="ru-RU" sz="3200" b="1" dirty="0" smtClean="0">
                <a:solidFill>
                  <a:srgbClr val="C00000"/>
                </a:solidFill>
              </a:rPr>
              <a:t>направлен </a:t>
            </a:r>
            <a:r>
              <a:rPr lang="ru-RU" sz="3200" b="1" dirty="0">
                <a:solidFill>
                  <a:srgbClr val="C00000"/>
                </a:solidFill>
              </a:rPr>
              <a:t>на главного героя</a:t>
            </a:r>
            <a:r>
              <a:rPr lang="ru-RU" sz="3200" b="1" dirty="0" smtClean="0">
                <a:solidFill>
                  <a:srgbClr val="C00000"/>
                </a:solidFill>
              </a:rPr>
              <a:t>…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!  ОБЪЯВЛЕНИЕ -    !!!!!!\для през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5565" r="4034" b="4999"/>
          <a:stretch>
            <a:fillRect/>
          </a:stretch>
        </p:blipFill>
        <p:spPr bwMode="auto">
          <a:xfrm rot="21072440">
            <a:off x="218254" y="365694"/>
            <a:ext cx="44818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!  ОБЪЯВЛЕНИЕ -    !!!!!!\для през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743">
            <a:off x="3702229" y="544601"/>
            <a:ext cx="535814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3212976"/>
            <a:ext cx="8712968" cy="34563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В театре у спектаклей есть световая и звуковая партитуры: когда звучать оркестру, когда включать фонограмму. </a:t>
            </a:r>
            <a:r>
              <a:rPr lang="ru-RU" sz="3200" b="1" i="1" dirty="0" smtClean="0">
                <a:solidFill>
                  <a:srgbClr val="C00000"/>
                </a:solidFill>
              </a:rPr>
              <a:t>Звуковую партитуру составляет звукорежиссёр</a:t>
            </a:r>
            <a:r>
              <a:rPr lang="en-US" sz="3200" b="1" i="1" dirty="0" smtClean="0">
                <a:solidFill>
                  <a:srgbClr val="C00000"/>
                </a:solidFill>
              </a:rPr>
              <a:t>. </a:t>
            </a:r>
            <a:r>
              <a:rPr lang="ru-RU" sz="3200" b="1" i="1" dirty="0" smtClean="0">
                <a:solidFill>
                  <a:srgbClr val="C00000"/>
                </a:solidFill>
              </a:rPr>
              <a:t>Световую </a:t>
            </a:r>
            <a:r>
              <a:rPr lang="ru-RU" sz="3200" b="1" i="1" dirty="0">
                <a:solidFill>
                  <a:srgbClr val="C00000"/>
                </a:solidFill>
              </a:rPr>
              <a:t>партитуру для </a:t>
            </a:r>
            <a:r>
              <a:rPr lang="ru-RU" sz="3200" b="1" i="1" dirty="0" smtClean="0">
                <a:solidFill>
                  <a:srgbClr val="C00000"/>
                </a:solidFill>
              </a:rPr>
              <a:t>осветителя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>
                <a:solidFill>
                  <a:srgbClr val="C00000"/>
                </a:solidFill>
              </a:rPr>
              <a:t>пишет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светорежиссёр</a:t>
            </a:r>
            <a:r>
              <a:rPr lang="en-US" sz="3200" b="1" i="1" dirty="0" smtClean="0">
                <a:solidFill>
                  <a:srgbClr val="C00000"/>
                </a:solidFill>
              </a:rPr>
              <a:t>.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0939" y="260648"/>
            <a:ext cx="8534112" cy="35283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Слово </a:t>
            </a:r>
            <a:r>
              <a:rPr lang="ru-RU" sz="3600" b="1" i="1" dirty="0">
                <a:solidFill>
                  <a:srgbClr val="C00000"/>
                </a:solidFill>
              </a:rPr>
              <a:t>«театр»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>
                <a:solidFill>
                  <a:srgbClr val="C00000"/>
                </a:solidFill>
              </a:rPr>
              <a:t>греческого </a:t>
            </a:r>
            <a:r>
              <a:rPr lang="ru-RU" sz="3600" b="1" i="1" dirty="0" smtClean="0">
                <a:solidFill>
                  <a:srgbClr val="C00000"/>
                </a:solidFill>
              </a:rPr>
              <a:t>происхождения</a:t>
            </a:r>
            <a:r>
              <a:rPr lang="en-US" sz="3600" b="1" i="1" dirty="0" smtClean="0">
                <a:solidFill>
                  <a:srgbClr val="C00000"/>
                </a:solidFill>
              </a:rPr>
              <a:t>, </a:t>
            </a:r>
            <a:r>
              <a:rPr lang="ru-RU" sz="3600" b="1" i="1" dirty="0" smtClean="0">
                <a:solidFill>
                  <a:srgbClr val="C00000"/>
                </a:solidFill>
              </a:rPr>
              <a:t>переводится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 smtClean="0">
                <a:solidFill>
                  <a:srgbClr val="C00000"/>
                </a:solidFill>
              </a:rPr>
              <a:t>«место </a:t>
            </a:r>
            <a:r>
              <a:rPr lang="ru-RU" sz="3600" b="1" i="1" dirty="0">
                <a:solidFill>
                  <a:srgbClr val="C00000"/>
                </a:solidFill>
              </a:rPr>
              <a:t>для </a:t>
            </a:r>
            <a:r>
              <a:rPr lang="ru-RU" sz="3600" b="1" i="1" dirty="0" smtClean="0">
                <a:solidFill>
                  <a:srgbClr val="C00000"/>
                </a:solidFill>
              </a:rPr>
              <a:t>зрелищ»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endParaRPr lang="ru-RU" sz="3600" b="1" i="1" dirty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Театр </a:t>
            </a:r>
            <a:r>
              <a:rPr lang="ru-RU" sz="3600" b="1" i="1" dirty="0">
                <a:solidFill>
                  <a:srgbClr val="C00000"/>
                </a:solidFill>
              </a:rPr>
              <a:t>– это </a:t>
            </a:r>
            <a:r>
              <a:rPr lang="ru-RU" sz="3600" b="1" i="1" dirty="0" smtClean="0">
                <a:solidFill>
                  <a:srgbClr val="C00000"/>
                </a:solidFill>
              </a:rPr>
              <a:t>вид искусства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Театр </a:t>
            </a:r>
            <a:r>
              <a:rPr lang="ru-RU" sz="3600" b="1" i="1" dirty="0">
                <a:solidFill>
                  <a:srgbClr val="C00000"/>
                </a:solidFill>
              </a:rPr>
              <a:t>–</a:t>
            </a:r>
            <a:r>
              <a:rPr lang="ru-RU" sz="3600" b="1" i="1" dirty="0" smtClean="0">
                <a:solidFill>
                  <a:srgbClr val="C00000"/>
                </a:solidFill>
              </a:rPr>
              <a:t> это </a:t>
            </a:r>
            <a:r>
              <a:rPr lang="ru-RU" sz="3600" b="1" i="1" dirty="0">
                <a:solidFill>
                  <a:srgbClr val="C00000"/>
                </a:solidFill>
              </a:rPr>
              <a:t>здание,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где показывают спектакли</a:t>
            </a:r>
            <a:r>
              <a:rPr lang="ru-RU" sz="3600" b="1" i="1" dirty="0">
                <a:solidFill>
                  <a:srgbClr val="C00000"/>
                </a:solidFill>
              </a:rPr>
              <a:t>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D:\!  ОБЪЯВЛЕНИЕ -    !!!!!!\для през\теа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7989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!  ОБЪЯВЛЕНИЕ -    !!!!!!\для през\театр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9" y="4005064"/>
            <a:ext cx="379518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!  ОБЪЯВЛЕНИЕ -    !!!!!!\для през\антрак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818">
            <a:off x="341979" y="896541"/>
            <a:ext cx="384075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!  ОБЪЯВЛЕНИЕ -    !!!!!!\для през\занавес кули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77" y="433508"/>
            <a:ext cx="486760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3673508"/>
            <a:ext cx="8712968" cy="28803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Пьеса делится на акты</a:t>
            </a:r>
            <a:r>
              <a:rPr lang="ru-RU" sz="3600" b="1" i="1" dirty="0" smtClean="0">
                <a:solidFill>
                  <a:srgbClr val="C00000"/>
                </a:solidFill>
              </a:rPr>
              <a:t>, действия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br>
              <a:rPr lang="ru-RU" sz="3600" b="1" i="1" dirty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Антракт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 smtClean="0">
                <a:solidFill>
                  <a:srgbClr val="C00000"/>
                </a:solidFill>
              </a:rPr>
              <a:t> перерыв между актами.</a:t>
            </a:r>
            <a:br>
              <a:rPr lang="ru-RU" sz="3600" b="1" i="1" dirty="0">
                <a:solidFill>
                  <a:srgbClr val="C00000"/>
                </a:solidFill>
              </a:rPr>
            </a:br>
            <a:r>
              <a:rPr lang="ru-RU" sz="3600" b="1" i="1" dirty="0">
                <a:solidFill>
                  <a:srgbClr val="C00000"/>
                </a:solidFill>
              </a:rPr>
              <a:t>З</a:t>
            </a:r>
            <a:r>
              <a:rPr lang="ru-RU" sz="3600" b="1" i="1" dirty="0" smtClean="0">
                <a:solidFill>
                  <a:srgbClr val="C00000"/>
                </a:solidFill>
              </a:rPr>
              <a:t>венит </a:t>
            </a:r>
            <a:r>
              <a:rPr lang="ru-RU" sz="3600" b="1" i="1" dirty="0">
                <a:solidFill>
                  <a:srgbClr val="C00000"/>
                </a:solidFill>
              </a:rPr>
              <a:t>первый звонок, </a:t>
            </a:r>
            <a:r>
              <a:rPr lang="ru-RU" sz="3600" b="1" i="1" dirty="0" smtClean="0">
                <a:solidFill>
                  <a:srgbClr val="C00000"/>
                </a:solidFill>
              </a:rPr>
              <a:t>второй…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после </a:t>
            </a:r>
            <a:r>
              <a:rPr lang="ru-RU" sz="3600" b="1" i="1" dirty="0">
                <a:solidFill>
                  <a:srgbClr val="C00000"/>
                </a:solidFill>
              </a:rPr>
              <a:t>третьего звонка начинается с</a:t>
            </a:r>
            <a:r>
              <a:rPr lang="ru-RU" sz="3600" b="1" i="1" dirty="0" smtClean="0">
                <a:solidFill>
                  <a:srgbClr val="C00000"/>
                </a:solidFill>
              </a:rPr>
              <a:t>пектакль.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11999" y="5136508"/>
            <a:ext cx="8320000" cy="13843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Суфлёр </a:t>
            </a:r>
            <a:r>
              <a:rPr lang="ru-RU" sz="3600" b="1" i="1" dirty="0">
                <a:solidFill>
                  <a:srgbClr val="C00000"/>
                </a:solidFill>
              </a:rPr>
              <a:t>– </a:t>
            </a:r>
            <a:r>
              <a:rPr lang="ru-RU" sz="3600" b="1" i="1" dirty="0" smtClean="0">
                <a:solidFill>
                  <a:srgbClr val="C00000"/>
                </a:solidFill>
              </a:rPr>
              <a:t>работник </a:t>
            </a:r>
            <a:r>
              <a:rPr lang="ru-RU" sz="3600" b="1" i="1" dirty="0">
                <a:solidFill>
                  <a:srgbClr val="C00000"/>
                </a:solidFill>
              </a:rPr>
              <a:t>театра , подсказывающий </a:t>
            </a:r>
            <a:r>
              <a:rPr lang="ru-RU" sz="3600" b="1" i="1" dirty="0" smtClean="0">
                <a:solidFill>
                  <a:srgbClr val="C00000"/>
                </a:solidFill>
              </a:rPr>
              <a:t>актёру слова.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D:\!  ОБЪЯВЛЕНИЕ -    !!!!!!\для през\суфлё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99" y="260648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91141" y="1052736"/>
            <a:ext cx="5100939" cy="56166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«Суфле» </a:t>
            </a:r>
            <a:r>
              <a:rPr lang="ru-RU" sz="3200" b="1" i="1" dirty="0">
                <a:solidFill>
                  <a:srgbClr val="C00000"/>
                </a:solidFill>
              </a:rPr>
              <a:t>и </a:t>
            </a:r>
            <a:r>
              <a:rPr lang="ru-RU" sz="3200" b="1" i="1" dirty="0" smtClean="0">
                <a:solidFill>
                  <a:srgbClr val="C00000"/>
                </a:solidFill>
              </a:rPr>
              <a:t>«суфлёр» </a:t>
            </a:r>
            <a:r>
              <a:rPr lang="ru-RU" sz="3200" b="1" i="1" dirty="0">
                <a:solidFill>
                  <a:srgbClr val="C00000"/>
                </a:solidFill>
              </a:rPr>
              <a:t>–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разные </a:t>
            </a:r>
            <a:r>
              <a:rPr lang="ru-RU" sz="3200" b="1" i="1" dirty="0">
                <a:solidFill>
                  <a:srgbClr val="C00000"/>
                </a:solidFill>
              </a:rPr>
              <a:t>по </a:t>
            </a:r>
            <a:r>
              <a:rPr lang="ru-RU" sz="3200" b="1" i="1" dirty="0" smtClean="0">
                <a:solidFill>
                  <a:srgbClr val="C00000"/>
                </a:solidFill>
              </a:rPr>
              <a:t>смыслу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слова, произошли </a:t>
            </a:r>
            <a:r>
              <a:rPr lang="ru-RU" sz="3200" b="1" i="1" dirty="0">
                <a:solidFill>
                  <a:srgbClr val="C00000"/>
                </a:solidFill>
              </a:rPr>
              <a:t>от </a:t>
            </a:r>
            <a:r>
              <a:rPr lang="ru-RU" sz="3200" b="1" i="1" dirty="0" smtClean="0">
                <a:solidFill>
                  <a:srgbClr val="C00000"/>
                </a:solidFill>
              </a:rPr>
              <a:t>французского </a:t>
            </a:r>
            <a:r>
              <a:rPr lang="ru-RU" sz="3200" b="1" i="1" dirty="0">
                <a:solidFill>
                  <a:srgbClr val="C00000"/>
                </a:solidFill>
              </a:rPr>
              <a:t>слова «</a:t>
            </a:r>
            <a:r>
              <a:rPr lang="ru-RU" sz="3200" b="1" i="1" dirty="0" err="1" smtClean="0">
                <a:solidFill>
                  <a:srgbClr val="C00000"/>
                </a:solidFill>
              </a:rPr>
              <a:t>souffle</a:t>
            </a:r>
            <a:r>
              <a:rPr lang="ru-RU" sz="3200" b="1" i="1" dirty="0" smtClean="0">
                <a:solidFill>
                  <a:srgbClr val="C00000"/>
                </a:solidFill>
              </a:rPr>
              <a:t>»</a:t>
            </a:r>
            <a:r>
              <a:rPr lang="en-US" sz="3200" b="1" i="1" dirty="0" smtClean="0">
                <a:solidFill>
                  <a:srgbClr val="C00000"/>
                </a:solidFill>
              </a:rPr>
              <a:t>, </a:t>
            </a:r>
            <a:r>
              <a:rPr lang="ru-RU" sz="3200" b="1" i="1" dirty="0" smtClean="0">
                <a:solidFill>
                  <a:srgbClr val="C00000"/>
                </a:solidFill>
              </a:rPr>
              <a:t>переводится как «выдох», «дуновение». Суфле – лёгкий воздушный десерт</a:t>
            </a:r>
            <a:r>
              <a:rPr lang="en-US" sz="3200" b="1" i="1" dirty="0" smtClean="0">
                <a:solidFill>
                  <a:srgbClr val="C00000"/>
                </a:solidFill>
              </a:rPr>
              <a:t>. </a:t>
            </a:r>
            <a:r>
              <a:rPr lang="ru-RU" sz="3200" b="1" i="1" dirty="0" smtClean="0">
                <a:solidFill>
                  <a:srgbClr val="C00000"/>
                </a:solidFill>
              </a:rPr>
              <a:t>А подсказки суфлёра – тихие и незаметные</a:t>
            </a:r>
            <a:r>
              <a:rPr lang="en-US" sz="3200" b="1" i="1" dirty="0" smtClean="0">
                <a:solidFill>
                  <a:srgbClr val="C00000"/>
                </a:solidFill>
              </a:rPr>
              <a:t>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135793">
            <a:off x="3635898" y="497357"/>
            <a:ext cx="5760640" cy="1835165"/>
          </a:xfrm>
          <a:prstGeom prst="downArrow">
            <a:avLst>
              <a:gd name="adj1" fmla="val 51680"/>
              <a:gd name="adj2" fmla="val 49023"/>
            </a:avLst>
          </a:prstGeom>
          <a:solidFill>
            <a:schemeClr val="accent2">
              <a:lumMod val="40000"/>
              <a:lumOff val="60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Интересный факт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D:\!  ОБЪЯВЛЕНИЕ -    !!!!!!\для през\суфл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12860"/>
          <a:stretch>
            <a:fillRect/>
          </a:stretch>
        </p:blipFill>
        <p:spPr bwMode="auto">
          <a:xfrm rot="282628">
            <a:off x="5132164" y="2647108"/>
            <a:ext cx="3889002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440668"/>
            <a:ext cx="8712968" cy="59766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Знает прекрасно любой театрал: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Театр - не просто сцена и зал.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Театр не может жить без актёров,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Без драматургов и режиссёров,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Без костюмеров и без гримёров,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Без гардеробщиков и билетёров,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Без декораторов и осветителей…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И, что особенно важно,</a:t>
            </a:r>
            <a:b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</a:rPr>
              <a:t>Без зрителей</a:t>
            </a:r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</a:rPr>
              <a:t>!</a:t>
            </a:r>
            <a:endParaRPr lang="ru-RU" sz="36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</a:rPr>
              <a:t>                                  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</a:rPr>
              <a:t>Надежда Радченко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!  ОБЪЯВЛЕНИЕ -    !!!!!!\для през\аплодисмен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915">
            <a:off x="4596160" y="1208690"/>
            <a:ext cx="43178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!  ОБЪЯВЛЕНИЕ -    !!!!!!\для през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2" b="388"/>
          <a:stretch>
            <a:fillRect/>
          </a:stretch>
        </p:blipFill>
        <p:spPr bwMode="auto">
          <a:xfrm rot="21102954">
            <a:off x="448274" y="692147"/>
            <a:ext cx="472125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4221088"/>
            <a:ext cx="8712968" cy="24324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Во </a:t>
            </a:r>
            <a:r>
              <a:rPr lang="ru-RU" sz="3200" b="1" dirty="0">
                <a:solidFill>
                  <a:srgbClr val="C00000"/>
                </a:solidFill>
              </a:rPr>
              <a:t>время спектакля нельзя шуметь, разговаривать по телефону. </a:t>
            </a:r>
            <a:r>
              <a:rPr lang="ru-RU" sz="3200" b="1" dirty="0" smtClean="0">
                <a:solidFill>
                  <a:srgbClr val="C00000"/>
                </a:solidFill>
              </a:rPr>
              <a:t>Когда артисты выходят на поклон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звучат аплодисменты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крики «браво»</a:t>
            </a:r>
            <a:r>
              <a:rPr lang="en-US" sz="320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</a:rPr>
              <a:t> Актёрам дарят цветы</a:t>
            </a:r>
            <a:r>
              <a:rPr lang="en-US" sz="320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!  ОБЪЯВЛЕНИЕ -    !!!!!!\для през\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07603" y="1484784"/>
            <a:ext cx="7128793" cy="51485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Вот сняты маски, 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убран 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грим 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и занавес закрыт.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Артист сыграл чужую жизнь, 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весь исчерпал лимит.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Наступит завтра новый день, 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и ждёт другая роль -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Готов </a:t>
            </a: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он сердцем перенять 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всегда людскую 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боль… </a:t>
            </a:r>
            <a:endParaRPr lang="ru-RU" sz="3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Елена Амосова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волна 4"/>
          <p:cNvSpPr/>
          <p:nvPr/>
        </p:nvSpPr>
        <p:spPr>
          <a:xfrm>
            <a:off x="286448" y="332656"/>
            <a:ext cx="8640960" cy="5557701"/>
          </a:xfrm>
          <a:prstGeom prst="doubleWave">
            <a:avLst>
              <a:gd name="adj1" fmla="val 3956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ресурсы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u="sng" dirty="0" smtClean="0">
              <a:hlinkClick r:id="rId2"/>
            </a:endParaRPr>
          </a:p>
          <a:p>
            <a:pPr algn="ctr"/>
            <a:r>
              <a:rPr lang="ru-RU" sz="2400" u="sng" dirty="0" smtClean="0">
                <a:hlinkClick r:id="rId2"/>
              </a:rPr>
              <a:t>https</a:t>
            </a:r>
            <a:r>
              <a:rPr lang="ru-RU" sz="2400" u="sng" dirty="0">
                <a:hlinkClick r:id="rId2"/>
              </a:rPr>
              <a:t>://interesnyefakty.com/stati/interesnye-fakty-dlya-detey-o-teatre</a:t>
            </a:r>
            <a:endParaRPr lang="ru-RU" sz="2400" dirty="0"/>
          </a:p>
          <a:p>
            <a:pPr algn="ctr"/>
            <a:r>
              <a:rPr lang="ru-RU" sz="2400" u="sng" dirty="0">
                <a:hlinkClick r:id="rId3"/>
              </a:rPr>
              <a:t>https://razvivashka.online/tvorchestvo/istoriya-teatra-i-baleta</a:t>
            </a:r>
            <a:endParaRPr lang="ru-RU" sz="2400" dirty="0"/>
          </a:p>
          <a:p>
            <a:pPr algn="ctr"/>
            <a:r>
              <a:rPr lang="ru-RU" sz="2400" u="sng" dirty="0">
                <a:hlinkClick r:id="rId4"/>
              </a:rPr>
              <a:t>https://</a:t>
            </a:r>
            <a:r>
              <a:rPr lang="ru-RU" sz="2400" u="sng" dirty="0" smtClean="0">
                <a:hlinkClick r:id="rId4"/>
              </a:rPr>
              <a:t>www.rostves-celebrity.ru/2015/06/blog-post_7.html</a:t>
            </a:r>
            <a:endParaRPr lang="ru-RU" sz="2400" u="sng" dirty="0" smtClean="0"/>
          </a:p>
          <a:p>
            <a:pPr algn="ctr"/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stihi.ru/2014/01/10/5065</a:t>
            </a:r>
            <a:endParaRPr lang="ru-RU" sz="2400" dirty="0" smtClean="0"/>
          </a:p>
          <a:p>
            <a:pPr algn="ctr"/>
            <a:r>
              <a:rPr lang="en-US" sz="2400" dirty="0">
                <a:hlinkClick r:id="rId6"/>
              </a:rPr>
              <a:t>https://</a:t>
            </a:r>
            <a:r>
              <a:rPr lang="en-US" sz="2400" dirty="0" smtClean="0">
                <a:hlinkClick r:id="rId6"/>
              </a:rPr>
              <a:t>stihi.ru/2005/09/14-118</a:t>
            </a:r>
            <a:endParaRPr lang="ru-RU" sz="2400" dirty="0" smtClean="0"/>
          </a:p>
          <a:p>
            <a:pPr algn="ctr"/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stihi.ru/2010/02/04/3005</a:t>
            </a:r>
            <a:endParaRPr lang="ru-RU" sz="2400" dirty="0" smtClean="0"/>
          </a:p>
          <a:p>
            <a:pPr algn="ctr"/>
            <a:r>
              <a:rPr lang="en-US" sz="2400" dirty="0">
                <a:hlinkClick r:id="rId8"/>
              </a:rPr>
              <a:t>https://</a:t>
            </a:r>
            <a:r>
              <a:rPr lang="en-US" sz="2400" dirty="0" smtClean="0">
                <a:hlinkClick r:id="rId8"/>
              </a:rPr>
              <a:t>aif.ru/culture/theater/teatralnyy_etiket_15_pravil_povedeniya_v_zritelnom_zale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!  ОБЪЯВЛЕНИЕ -    !!!!!!\для през\театр 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367644" y="1301376"/>
            <a:ext cx="6408712" cy="3960440"/>
          </a:xfrm>
          <a:prstGeom prst="ellipse">
            <a:avLst/>
          </a:prstGeom>
          <a:solidFill>
            <a:schemeClr val="accent2">
              <a:lumMod val="60000"/>
              <a:lumOff val="40000"/>
              <a:alpha val="85000"/>
            </a:schemeClr>
          </a:solidFill>
          <a:effectLst>
            <a:glow rad="88900">
              <a:schemeClr val="bg1">
                <a:alpha val="66000"/>
              </a:schemeClr>
            </a:glow>
            <a:reflection blurRad="63500" stA="95000" endPos="31000" dist="635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+mj-lt"/>
              </a:rPr>
              <a:t>Спасибо </a:t>
            </a:r>
            <a:endParaRPr lang="ru-RU" sz="6600" b="1" i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+mj-lt"/>
              </a:rPr>
              <a:t>за внимание!</a:t>
            </a:r>
            <a:endParaRPr lang="ru-RU" sz="6600" b="1" i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4941167"/>
            <a:ext cx="8712968" cy="17086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Древние театры </a:t>
            </a:r>
            <a:r>
              <a:rPr lang="ru-RU" sz="3600" b="1" i="1" dirty="0" smtClean="0">
                <a:solidFill>
                  <a:srgbClr val="C00000"/>
                </a:solidFill>
              </a:rPr>
              <a:t>– открытые и большие</a:t>
            </a:r>
            <a:r>
              <a:rPr lang="en-US" sz="3600" b="1" i="1" dirty="0" smtClean="0">
                <a:solidFill>
                  <a:srgbClr val="C00000"/>
                </a:solidFill>
              </a:rPr>
              <a:t>, </a:t>
            </a:r>
            <a:r>
              <a:rPr lang="ru-RU" sz="3600" b="1" i="1" dirty="0" smtClean="0">
                <a:solidFill>
                  <a:srgbClr val="C00000"/>
                </a:solidFill>
              </a:rPr>
              <a:t>вмещали до 44000 </a:t>
            </a:r>
            <a:r>
              <a:rPr lang="ru-RU" sz="3600" b="1" i="1" dirty="0">
                <a:solidFill>
                  <a:srgbClr val="C00000"/>
                </a:solidFill>
              </a:rPr>
              <a:t>человек.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D:\!  ОБЪЯВЛЕНИЕ -    !!!!!!\для през\древний театр в греци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b="9864"/>
          <a:stretch>
            <a:fillRect/>
          </a:stretch>
        </p:blipFill>
        <p:spPr bwMode="auto">
          <a:xfrm>
            <a:off x="483491" y="180863"/>
            <a:ext cx="817701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!  ОБЪЯВЛЕНИЕ -    !!!!!!\для през\6dfbc418e65ea99fcb2e5fe830e169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/>
          <a:stretch>
            <a:fillRect/>
          </a:stretch>
        </p:blipFill>
        <p:spPr bwMode="auto">
          <a:xfrm>
            <a:off x="898954" y="3124907"/>
            <a:ext cx="7346087" cy="35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7521" y="139361"/>
            <a:ext cx="8568952" cy="2952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Самые ранние театральные постановки – священные обряды, игры первобытных людей. </a:t>
            </a:r>
            <a:endParaRPr lang="ru-RU" sz="3600" b="1" i="1" dirty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Действующими лицами </a:t>
            </a:r>
            <a:r>
              <a:rPr lang="ru-RU" sz="3600" b="1" i="1" dirty="0" smtClean="0">
                <a:solidFill>
                  <a:srgbClr val="C00000"/>
                </a:solidFill>
              </a:rPr>
              <a:t>являлись </a:t>
            </a:r>
            <a:r>
              <a:rPr lang="ru-RU" sz="3600" b="1" i="1" dirty="0">
                <a:solidFill>
                  <a:srgbClr val="C00000"/>
                </a:solidFill>
              </a:rPr>
              <a:t>духи – добрые и злые.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4221088"/>
            <a:ext cx="8640960" cy="23762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Актёры </a:t>
            </a:r>
            <a:r>
              <a:rPr lang="ru-RU" sz="3600" b="1" i="1" dirty="0">
                <a:solidFill>
                  <a:srgbClr val="C00000"/>
                </a:solidFill>
              </a:rPr>
              <a:t>в Греции пользовались большим </a:t>
            </a:r>
            <a:r>
              <a:rPr lang="ru-RU" sz="3600" b="1" i="1" dirty="0">
                <a:solidFill>
                  <a:srgbClr val="C00000"/>
                </a:solidFill>
              </a:rPr>
              <a:t>почётом. Они должны были уметь петь, танцевать, владеть искусством слова. 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2" name="Picture 2" descr="D:\!  ОБЪЯВЛЕНИЕ -    !!!!!!\для през\6dfbc418e65ea99fcb2e5fe830e169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85" y="182997"/>
            <a:ext cx="61448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7" y="404664"/>
            <a:ext cx="8496944" cy="5904656"/>
          </a:xfrm>
          <a:prstGeom prst="roundRect">
            <a:avLst>
              <a:gd name="adj" fmla="val 1292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Уличный театр </a:t>
            </a:r>
            <a:r>
              <a:rPr lang="en-US" sz="3600" b="1" i="1" dirty="0" smtClean="0">
                <a:solidFill>
                  <a:srgbClr val="C00000"/>
                </a:solidFill>
              </a:rPr>
              <a:t>-</a:t>
            </a:r>
            <a:r>
              <a:rPr lang="ru-RU" sz="3600" b="1" i="1" dirty="0" smtClean="0">
                <a:solidFill>
                  <a:srgbClr val="C00000"/>
                </a:solidFill>
              </a:rPr>
              <a:t> один </a:t>
            </a:r>
            <a:r>
              <a:rPr lang="ru-RU" sz="3600" b="1" i="1" dirty="0">
                <a:solidFill>
                  <a:srgbClr val="C00000"/>
                </a:solidFill>
              </a:rPr>
              <a:t>из </a:t>
            </a:r>
            <a:r>
              <a:rPr lang="ru-RU" sz="3600" b="1" i="1" dirty="0" smtClean="0">
                <a:solidFill>
                  <a:srgbClr val="C00000"/>
                </a:solidFill>
              </a:rPr>
              <a:t>самых древних </a:t>
            </a:r>
            <a:r>
              <a:rPr lang="ru-RU" sz="3600" b="1" i="1" dirty="0">
                <a:solidFill>
                  <a:srgbClr val="C00000"/>
                </a:solidFill>
              </a:rPr>
              <a:t>видов театрального искусства. </a:t>
            </a:r>
            <a:r>
              <a:rPr lang="ru-RU" sz="3600" b="1" i="1" dirty="0" smtClean="0">
                <a:solidFill>
                  <a:srgbClr val="C00000"/>
                </a:solidFill>
              </a:rPr>
              <a:t>Представления </a:t>
            </a:r>
            <a:r>
              <a:rPr lang="ru-RU" sz="3600" b="1" i="1" dirty="0">
                <a:solidFill>
                  <a:srgbClr val="C00000"/>
                </a:solidFill>
              </a:rPr>
              <a:t>были посвящены, </a:t>
            </a:r>
            <a:r>
              <a:rPr lang="ru-RU" sz="3600" b="1" i="1" dirty="0" smtClean="0">
                <a:solidFill>
                  <a:srgbClr val="C00000"/>
                </a:solidFill>
              </a:rPr>
              <a:t>в </a:t>
            </a:r>
            <a:r>
              <a:rPr lang="ru-RU" sz="3600" b="1" i="1" dirty="0" smtClean="0">
                <a:solidFill>
                  <a:srgbClr val="C00000"/>
                </a:solidFill>
              </a:rPr>
              <a:t>основном, временам </a:t>
            </a:r>
            <a:r>
              <a:rPr lang="ru-RU" sz="3600" b="1" i="1" dirty="0" smtClean="0">
                <a:solidFill>
                  <a:srgbClr val="C00000"/>
                </a:solidFill>
              </a:rPr>
              <a:t>года</a:t>
            </a:r>
            <a:r>
              <a:rPr lang="en-US" sz="3600" b="1" i="1" dirty="0" smtClean="0">
                <a:solidFill>
                  <a:srgbClr val="C00000"/>
                </a:solidFill>
              </a:rPr>
              <a:t>;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происходили </a:t>
            </a:r>
            <a:r>
              <a:rPr lang="ru-RU" sz="3600" b="1" i="1" dirty="0" smtClean="0">
                <a:solidFill>
                  <a:srgbClr val="C00000"/>
                </a:solidFill>
              </a:rPr>
              <a:t>на праздниках 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в </a:t>
            </a:r>
            <a:r>
              <a:rPr lang="ru-RU" sz="3600" b="1" i="1" dirty="0">
                <a:solidFill>
                  <a:srgbClr val="C00000"/>
                </a:solidFill>
              </a:rPr>
              <a:t>форме длительных </a:t>
            </a:r>
            <a:r>
              <a:rPr lang="ru-RU" sz="3600" b="1" i="1" dirty="0" smtClean="0">
                <a:solidFill>
                  <a:srgbClr val="C00000"/>
                </a:solidFill>
              </a:rPr>
              <a:t>шествий. Актёры обменивались </a:t>
            </a:r>
            <a:r>
              <a:rPr lang="ru-RU" sz="3600" b="1" i="1" dirty="0" smtClean="0">
                <a:solidFill>
                  <a:srgbClr val="C00000"/>
                </a:solidFill>
              </a:rPr>
              <a:t>шутками</a:t>
            </a:r>
            <a:r>
              <a:rPr lang="en-US" sz="3600" b="1" i="1" dirty="0" smtClean="0">
                <a:solidFill>
                  <a:srgbClr val="C00000"/>
                </a:solidFill>
              </a:rPr>
              <a:t>,</a:t>
            </a:r>
            <a:r>
              <a:rPr lang="ru-RU" sz="3600" b="1" i="1" dirty="0" smtClean="0">
                <a:solidFill>
                  <a:srgbClr val="C00000"/>
                </a:solidFill>
              </a:rPr>
              <a:t> пели </a:t>
            </a:r>
            <a:r>
              <a:rPr lang="ru-RU" sz="3600" b="1" i="1" dirty="0" smtClean="0">
                <a:solidFill>
                  <a:srgbClr val="C00000"/>
                </a:solidFill>
              </a:rPr>
              <a:t>и танцевали</a:t>
            </a:r>
            <a:r>
              <a:rPr lang="en-US" sz="3600" b="1" i="1" dirty="0" smtClean="0">
                <a:solidFill>
                  <a:srgbClr val="C00000"/>
                </a:solidFill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</a:rPr>
              <a:t> Зрители участвовали </a:t>
            </a:r>
            <a:r>
              <a:rPr lang="ru-RU" sz="3600" b="1" i="1" dirty="0">
                <a:solidFill>
                  <a:srgbClr val="C00000"/>
                </a:solidFill>
              </a:rPr>
              <a:t>в действии </a:t>
            </a:r>
            <a:r>
              <a:rPr lang="ru-RU" sz="3600" b="1" i="1" dirty="0" smtClean="0">
                <a:solidFill>
                  <a:srgbClr val="C00000"/>
                </a:solidFill>
              </a:rPr>
              <a:t>спектакля.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!  ОБЪЯВЛЕНИЕ -    !!!!!!\для през\детский уличный теат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/>
          <a:stretch>
            <a:fillRect/>
          </a:stretch>
        </p:blipFill>
        <p:spPr bwMode="auto">
          <a:xfrm>
            <a:off x="224073" y="1951797"/>
            <a:ext cx="869585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1142360" y="116632"/>
            <a:ext cx="7992888" cy="1951796"/>
          </a:xfrm>
          <a:prstGeom prst="downArrow">
            <a:avLst>
              <a:gd name="adj1" fmla="val 50000"/>
              <a:gd name="adj2" fmla="val 45092"/>
            </a:avLst>
          </a:prstGeom>
          <a:solidFill>
            <a:schemeClr val="accent2">
              <a:lumMod val="40000"/>
              <a:lumOff val="60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Современный д</a:t>
            </a:r>
            <a:r>
              <a:rPr lang="ru-RU" sz="3200" b="1" i="1" dirty="0" smtClean="0">
                <a:solidFill>
                  <a:srgbClr val="C00000"/>
                </a:solidFill>
              </a:rPr>
              <a:t>етский </a:t>
            </a:r>
            <a:r>
              <a:rPr lang="ru-RU" sz="3200" b="1" i="1" dirty="0" smtClean="0">
                <a:solidFill>
                  <a:srgbClr val="C00000"/>
                </a:solidFill>
              </a:rPr>
              <a:t>уличный театр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!  ОБЪЯВЛЕНИЕ -    !!!!!!\для през\ФОН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515" y="188640"/>
            <a:ext cx="8712968" cy="16561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В Греции была </a:t>
            </a:r>
            <a:r>
              <a:rPr lang="ru-RU" sz="3600" b="1" i="1" dirty="0" smtClean="0">
                <a:solidFill>
                  <a:srgbClr val="C00000"/>
                </a:solidFill>
              </a:rPr>
              <a:t>традиция </a:t>
            </a:r>
            <a:r>
              <a:rPr lang="ru-RU" sz="3600" b="1" i="1" dirty="0">
                <a:solidFill>
                  <a:srgbClr val="C00000"/>
                </a:solidFill>
              </a:rPr>
              <a:t>устраивать семейные спектакли с участием кукол.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D:\!  ОБЪЯВЛЕНИЕ -    !!!!!!\для през\6dfbc418e65ea99fcb2e5fe830e169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9" y="2012551"/>
            <a:ext cx="666750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5319</Words>
  <Application>WPS Presentation</Application>
  <PresentationFormat>Экран (4:3)</PresentationFormat>
  <Paragraphs>129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Arial</vt:lpstr>
      <vt:lpstr>SimSun</vt:lpstr>
      <vt:lpstr>Wingdings</vt:lpstr>
      <vt:lpstr>Calibri</vt:lpstr>
      <vt:lpstr>Microsoft YaHei</vt:lpstr>
      <vt:lpstr>Arial Unicode MS</vt:lpstr>
      <vt:lpstr>Times New Roman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HP</cp:lastModifiedBy>
  <cp:revision>2</cp:revision>
  <dcterms:created xsi:type="dcterms:W3CDTF">2014-03-17T18:42:00Z</dcterms:created>
  <dcterms:modified xsi:type="dcterms:W3CDTF">2024-10-17T18:05:01Z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4F86724928C94B70B4ACE4FFA8FC3C1F_12</vt:lpwstr>
  </property>
  <property fmtid="{D5CDD505-2E9C-101B-9397-08002B2CF9AE}" pid="3" name="KSOProductBuildVer">
    <vt:lpwstr>1049-12.2.0.18607</vt:lpwstr>
  </property>
</Properties>
</file>