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0" r:id="rId4"/>
    <p:sldId id="281" r:id="rId5"/>
    <p:sldId id="282" r:id="rId6"/>
    <p:sldId id="283" r:id="rId7"/>
    <p:sldId id="285" r:id="rId8"/>
    <p:sldId id="287" r:id="rId9"/>
    <p:sldId id="288" r:id="rId10"/>
    <p:sldId id="289" r:id="rId11"/>
    <p:sldId id="290" r:id="rId12"/>
    <p:sldId id="294" r:id="rId13"/>
    <p:sldId id="296" r:id="rId14"/>
    <p:sldId id="295" r:id="rId15"/>
    <p:sldId id="297" r:id="rId16"/>
    <p:sldId id="298" r:id="rId17"/>
    <p:sldId id="291" r:id="rId18"/>
    <p:sldId id="292" r:id="rId19"/>
    <p:sldId id="29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B92D14"/>
    <a:srgbClr val="35759D"/>
    <a:srgbClr val="35B19D"/>
    <a:srgbClr val="000000"/>
    <a:srgbClr val="E8E8E8"/>
    <a:srgbClr val="1E1E2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6" autoAdjust="0"/>
    <p:restoredTop sz="95596" autoAdjust="0"/>
  </p:normalViewPr>
  <p:slideViewPr>
    <p:cSldViewPr>
      <p:cViewPr>
        <p:scale>
          <a:sx n="70" d="100"/>
          <a:sy n="70" d="100"/>
        </p:scale>
        <p:origin x="-296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7560E1-229B-4DDB-9F8B-0B021638FA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5938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658A474-C824-4936-BC0B-556591C1BF73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5122" name="Rectangle 2"/>
          <p:cNvSpPr>
            <a:spLocks noRo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912E973-6A06-4885-9399-4E032E1275FB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5"/>
          <a:stretch>
            <a:fillRect/>
          </a:stretch>
        </p:blipFill>
        <p:spPr bwMode="auto">
          <a:xfrm>
            <a:off x="0" y="260350"/>
            <a:ext cx="91440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620713"/>
            <a:ext cx="8207375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1843088"/>
            <a:ext cx="8212138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93317-56BF-4090-B0E3-D1C53E0A8B4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63662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48F0F-849F-4783-985D-92B4EA8A6CA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636774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D2056-34CF-489C-A3F1-0C00EDF7A2E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173877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383B16-0EB8-4DA7-8681-2EF008545D6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679184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66FA3-F384-4BF5-B648-4ADA7B783F2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63675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4728C-0C3B-4283-B123-BCEA6B8B7C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63188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09D19-18CF-43AC-BC53-0C0F300D7F7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491039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1DE74-EB2A-4D62-8893-C17D6D045BB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980859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A78C9-7A84-40FA-9567-B95E9BCCE84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843931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79340-E325-4E8D-8D4E-86076034E3A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823829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4FA40-5908-42C5-AE5B-C3590D747E3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428219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90500"/>
            <a:ext cx="82296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7475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4F1481-9CC2-45C6-8010-C3FA637F36F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089025"/>
            <a:ext cx="8310563" cy="2162175"/>
          </a:xfrm>
          <a:effectLst>
            <a:outerShdw dist="17961" dir="2700000" algn="ctr" rotWithShape="0">
              <a:schemeClr val="accent1"/>
            </a:outerShdw>
          </a:effectLst>
        </p:spPr>
        <p:txBody>
          <a:bodyPr/>
          <a:lstStyle/>
          <a:p>
            <a:pPr algn="r">
              <a:defRPr/>
            </a:pPr>
            <a:r>
              <a:rPr lang="ru-RU" sz="3200" b="1" kern="0" dirty="0" smtClean="0">
                <a:solidFill>
                  <a:schemeClr val="bg2"/>
                </a:solidFill>
              </a:rPr>
              <a:t>«Ознакомление детей дошкольного возраста</a:t>
            </a:r>
            <a:br>
              <a:rPr lang="ru-RU" sz="3200" b="1" kern="0" dirty="0" smtClean="0">
                <a:solidFill>
                  <a:schemeClr val="bg2"/>
                </a:solidFill>
              </a:rPr>
            </a:br>
            <a:r>
              <a:rPr lang="ru-RU" sz="3200" b="1" kern="0" dirty="0" smtClean="0">
                <a:solidFill>
                  <a:schemeClr val="bg2"/>
                </a:solidFill>
              </a:rPr>
              <a:t> с профессиями и трудом взрослых»</a:t>
            </a:r>
            <a:br>
              <a:rPr lang="ru-RU" sz="3200" b="1" kern="0" dirty="0" smtClean="0">
                <a:solidFill>
                  <a:schemeClr val="bg2"/>
                </a:solidFill>
              </a:rPr>
            </a:br>
            <a:endParaRPr lang="ru-RU" sz="3200" b="1" kern="0" dirty="0" smtClean="0">
              <a:solidFill>
                <a:schemeClr val="bg2"/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4724400"/>
            <a:ext cx="4833938" cy="990600"/>
          </a:xfrm>
          <a:effectLst>
            <a:outerShdw dist="17961" dir="2700000" algn="ctr" rotWithShape="0">
              <a:schemeClr val="accent1"/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altLang="zh-CN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Подготовила: </a:t>
            </a:r>
          </a:p>
          <a:p>
            <a:pPr algn="ctr">
              <a:lnSpc>
                <a:spcPct val="90000"/>
              </a:lnSpc>
            </a:pPr>
            <a:r>
              <a:rPr lang="ru-RU" altLang="zh-CN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Воспитатель: Ускова Марина Александровна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chemeClr val="bg2"/>
                </a:solidFill>
              </a:rPr>
              <a:t/>
            </a:r>
            <a:br>
              <a:rPr lang="ru-RU" sz="2400" smtClean="0">
                <a:solidFill>
                  <a:schemeClr val="bg2"/>
                </a:solidFill>
              </a:rPr>
            </a:br>
            <a:r>
              <a:rPr lang="ru-RU" sz="2400" b="1" smtClean="0">
                <a:solidFill>
                  <a:schemeClr val="bg2"/>
                </a:solidFill>
              </a:rPr>
              <a:t> </a:t>
            </a:r>
            <a:endParaRPr lang="ru-RU" smtClean="0"/>
          </a:p>
        </p:txBody>
      </p:sp>
      <p:pic>
        <p:nvPicPr>
          <p:cNvPr id="15362" name="Замещающее содержимое 1" descr="IMG_20240402_1016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14400"/>
            <a:ext cx="3714750" cy="3716338"/>
          </a:xfrm>
        </p:spPr>
      </p:pic>
      <p:pic>
        <p:nvPicPr>
          <p:cNvPr id="15363" name="Изображение 3" descr="IMG_20240402_1015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"/>
            <a:ext cx="368776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Замещающее содержимое 1"/>
          <p:cNvSpPr>
            <a:spLocks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22860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chemeClr val="bg2"/>
                </a:solidFill>
              </a:rPr>
              <a:t/>
            </a:r>
            <a:br>
              <a:rPr lang="ru-RU" sz="2800" b="1" smtClean="0">
                <a:solidFill>
                  <a:schemeClr val="bg2"/>
                </a:solidFill>
              </a:rPr>
            </a:br>
            <a:r>
              <a:rPr lang="ru-RU" sz="2800" b="1" smtClean="0">
                <a:solidFill>
                  <a:schemeClr val="bg2"/>
                </a:solidFill>
              </a:rPr>
              <a:t/>
            </a:r>
            <a:br>
              <a:rPr lang="ru-RU" sz="2800" b="1" smtClean="0">
                <a:solidFill>
                  <a:schemeClr val="bg2"/>
                </a:solidFill>
              </a:rPr>
            </a:br>
            <a:r>
              <a:rPr lang="ru-RU" sz="2800" b="1" smtClean="0">
                <a:solidFill>
                  <a:schemeClr val="bg2"/>
                </a:solidFill>
              </a:rPr>
              <a:t/>
            </a:r>
            <a:br>
              <a:rPr lang="ru-RU" sz="2800" b="1" smtClean="0">
                <a:solidFill>
                  <a:schemeClr val="bg2"/>
                </a:solidFill>
              </a:rPr>
            </a:br>
            <a:r>
              <a:rPr lang="ru-RU" sz="2800" b="1" smtClean="0">
                <a:solidFill>
                  <a:schemeClr val="bg2"/>
                </a:solidFill>
              </a:rPr>
              <a:t>С какими профессиями необходимо знакомить детей в разных возрастных группах.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6386" name="Содержимое 2"/>
          <p:cNvSpPr>
            <a:spLocks noGrp="1" noChangeArrowheads="1"/>
          </p:cNvSpPr>
          <p:nvPr>
            <p:ph sz="half" idx="1"/>
          </p:nvPr>
        </p:nvSpPr>
        <p:spPr>
          <a:xfrm>
            <a:off x="457200" y="1749425"/>
            <a:ext cx="8102600" cy="715963"/>
          </a:xfrm>
        </p:spPr>
        <p:txBody>
          <a:bodyPr/>
          <a:lstStyle/>
          <a:p>
            <a:r>
              <a:rPr lang="ru-RU" sz="1800" b="1" smtClean="0">
                <a:solidFill>
                  <a:schemeClr val="bg2"/>
                </a:solidFill>
              </a:rPr>
              <a:t>В младших группах</a:t>
            </a:r>
            <a:r>
              <a:rPr lang="ru-RU" sz="1800" smtClean="0">
                <a:solidFill>
                  <a:schemeClr val="bg2"/>
                </a:solidFill>
              </a:rPr>
              <a:t> происходит знакомство с трудом близких взрослых, понятными им профессиями людей, которые детей окружают: воспитатель, помощник воспитателя, музыкальный руководитель, медсестра (врач), повар, продавец. </a:t>
            </a:r>
          </a:p>
          <a:p>
            <a:endParaRPr lang="ru-RU" sz="1800" smtClean="0">
              <a:solidFill>
                <a:schemeClr val="bg2"/>
              </a:solidFill>
            </a:endParaRPr>
          </a:p>
          <a:p>
            <a:endParaRPr lang="ru-RU" sz="1800" smtClean="0">
              <a:solidFill>
                <a:schemeClr val="bg2"/>
              </a:solidFill>
            </a:endParaRPr>
          </a:p>
        </p:txBody>
      </p:sp>
      <p:pic>
        <p:nvPicPr>
          <p:cNvPr id="16387" name="Замещающее содержимое 1" descr="IMG_20240402_18224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124200"/>
            <a:ext cx="4165600" cy="3281363"/>
          </a:xfrm>
        </p:spPr>
      </p:pic>
      <p:pic>
        <p:nvPicPr>
          <p:cNvPr id="16388" name="Изображение 2" descr="IMG-20231128-WA00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24200"/>
            <a:ext cx="32258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en-US" smtClean="0"/>
          </a:p>
        </p:txBody>
      </p:sp>
      <p:sp>
        <p:nvSpPr>
          <p:cNvPr id="17410" name="Замещающее содержимое 2"/>
          <p:cNvSpPr>
            <a:spLocks noGrp="1" noChangeArrowheads="1"/>
          </p:cNvSpPr>
          <p:nvPr>
            <p:ph idx="1"/>
          </p:nvPr>
        </p:nvSpPr>
        <p:spPr>
          <a:xfrm>
            <a:off x="457200" y="1174750"/>
            <a:ext cx="7983538" cy="5137150"/>
          </a:xfrm>
        </p:spPr>
        <p:txBody>
          <a:bodyPr/>
          <a:lstStyle/>
          <a:p>
            <a:r>
              <a:rPr lang="ru-RU" b="1" smtClean="0">
                <a:solidFill>
                  <a:schemeClr val="bg2"/>
                </a:solidFill>
              </a:rPr>
              <a:t>В</a:t>
            </a:r>
            <a:r>
              <a:rPr lang="ru-RU" sz="2000" b="1" smtClean="0">
                <a:solidFill>
                  <a:schemeClr val="bg2"/>
                </a:solidFill>
              </a:rPr>
              <a:t> средних группах</a:t>
            </a:r>
            <a:r>
              <a:rPr lang="ru-RU" sz="2000" smtClean="0">
                <a:solidFill>
                  <a:schemeClr val="bg2"/>
                </a:solidFill>
              </a:rPr>
              <a:t> добавляются профессии шофера, почтальона, врача и знание о профессиях родителей.</a:t>
            </a:r>
          </a:p>
          <a:p>
            <a:endParaRPr lang="ru-RU" altLang="en-US" sz="2000" smtClean="0"/>
          </a:p>
        </p:txBody>
      </p:sp>
      <p:pic>
        <p:nvPicPr>
          <p:cNvPr id="17411" name="Замещающее содержимое 3" descr="IMG_20240402_18230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286000"/>
            <a:ext cx="5383213" cy="39417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mtClean="0"/>
              <a:t>Настольно-печатные игры и альбомы</a:t>
            </a:r>
          </a:p>
        </p:txBody>
      </p:sp>
      <p:pic>
        <p:nvPicPr>
          <p:cNvPr id="18434" name="Замещающее содержимое 3" descr="IMG_20240401_1640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990600"/>
            <a:ext cx="3714750" cy="2360613"/>
          </a:xfrm>
        </p:spPr>
      </p:pic>
      <p:pic>
        <p:nvPicPr>
          <p:cNvPr id="18435" name="Замещающее содержимое 5" descr="IMG_20240401_1640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085850"/>
            <a:ext cx="3489325" cy="2265363"/>
          </a:xfrm>
        </p:spPr>
      </p:pic>
      <p:pic>
        <p:nvPicPr>
          <p:cNvPr id="18436" name="Изображение 7" descr="IMG_20240401_1640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35147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Изображение 9" descr="IMG_20240402_1834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3581400"/>
            <a:ext cx="333375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en-US" smtClean="0"/>
          </a:p>
        </p:txBody>
      </p:sp>
      <p:sp>
        <p:nvSpPr>
          <p:cNvPr id="19458" name="Замещающее содержимое 2"/>
          <p:cNvSpPr>
            <a:spLocks noGrp="1" noChangeArrowheads="1"/>
          </p:cNvSpPr>
          <p:nvPr>
            <p:ph sz="half" idx="1"/>
          </p:nvPr>
        </p:nvSpPr>
        <p:spPr>
          <a:xfrm>
            <a:off x="457200" y="1174750"/>
            <a:ext cx="8074025" cy="1441450"/>
          </a:xfrm>
        </p:spPr>
        <p:txBody>
          <a:bodyPr/>
          <a:lstStyle/>
          <a:p>
            <a:r>
              <a:rPr lang="ru-RU" sz="2000" b="1" smtClean="0">
                <a:solidFill>
                  <a:schemeClr val="bg2"/>
                </a:solidFill>
                <a:sym typeface="SimSun" pitchFamily="2" charset="-122"/>
              </a:rPr>
              <a:t>В старших  группах </a:t>
            </a:r>
            <a:r>
              <a:rPr lang="ru-RU" sz="2000" smtClean="0">
                <a:solidFill>
                  <a:schemeClr val="bg2"/>
                </a:solidFill>
                <a:sym typeface="SimSun" pitchFamily="2" charset="-122"/>
              </a:rPr>
              <a:t>детям показывают результаты труда, его общественную значимость, добавляются профессии учителя, работников сельского хозяйства, транспорта, связи, торговли, с трудом людей творческих профессий.: </a:t>
            </a:r>
            <a:endParaRPr lang="ru-RU" altLang="en-US" sz="2000" smtClean="0"/>
          </a:p>
        </p:txBody>
      </p:sp>
      <p:pic>
        <p:nvPicPr>
          <p:cNvPr id="19459" name="Picture 2" descr="D:\!  ОБЪЯВЛЕНИЕ -    !!!!!!\для през\художник декорато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46261">
            <a:off x="1727200" y="2943225"/>
            <a:ext cx="4038600" cy="26749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582613"/>
          </a:xfrm>
        </p:spPr>
        <p:txBody>
          <a:bodyPr/>
          <a:lstStyle/>
          <a:p>
            <a:r>
              <a:rPr lang="ru-RU" altLang="en-US" sz="2400" smtClean="0"/>
              <a:t>художник-постановщик, декоратор, костюмер, гримёр</a:t>
            </a:r>
          </a:p>
        </p:txBody>
      </p:sp>
      <p:pic>
        <p:nvPicPr>
          <p:cNvPr id="20482" name="Picture 2" descr="D:\!  ОБЪЯВЛЕНИЕ -    !!!!!!\для през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" b="3136"/>
          <a:stretch>
            <a:fillRect/>
          </a:stretch>
        </p:blipFill>
        <p:spPr>
          <a:xfrm>
            <a:off x="457200" y="990600"/>
            <a:ext cx="3335338" cy="2255838"/>
          </a:xfrm>
        </p:spPr>
      </p:pic>
      <p:pic>
        <p:nvPicPr>
          <p:cNvPr id="20483" name="Picture 2" descr="D:\!  ОБЪЯВЛЕНИЕ -    !!!!!!\для през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3"/>
          <a:stretch>
            <a:fillRect/>
          </a:stretch>
        </p:blipFill>
        <p:spPr>
          <a:xfrm>
            <a:off x="4800600" y="990600"/>
            <a:ext cx="3800475" cy="2286000"/>
          </a:xfrm>
        </p:spPr>
      </p:pic>
      <p:pic>
        <p:nvPicPr>
          <p:cNvPr id="20484" name="Picture 2" descr="D:\!  ОБЪЯВЛЕНИЕ -    !!!!!!\для през\костюме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/>
          <a:stretch>
            <a:fillRect/>
          </a:stretch>
        </p:blipFill>
        <p:spPr bwMode="auto">
          <a:xfrm>
            <a:off x="298450" y="3308350"/>
            <a:ext cx="37528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D:\!  ОБЪЯВЛЕНИЕ -    !!!!!!\для през\гримё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2829">
            <a:off x="4338638" y="3613150"/>
            <a:ext cx="43195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mtClean="0"/>
              <a:t>дирижер, звукооператор, суфлёр</a:t>
            </a:r>
          </a:p>
        </p:txBody>
      </p:sp>
      <p:pic>
        <p:nvPicPr>
          <p:cNvPr id="21506" name="Picture 2" descr="D:\!  ОБЪЯВЛЕНИЕ -    !!!!!!\для през\дирижё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90600"/>
            <a:ext cx="4038600" cy="3340100"/>
          </a:xfrm>
        </p:spPr>
      </p:pic>
      <p:pic>
        <p:nvPicPr>
          <p:cNvPr id="21507" name="Picture 2" descr="D:\!  ОБЪЯВЛЕНИЕ -    !!!!!!\для през\звукооперато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6"/>
          <a:stretch>
            <a:fillRect/>
          </a:stretch>
        </p:blipFill>
        <p:spPr>
          <a:xfrm>
            <a:off x="5105400" y="1085850"/>
            <a:ext cx="3429000" cy="3244850"/>
          </a:xfrm>
        </p:spPr>
      </p:pic>
      <p:pic>
        <p:nvPicPr>
          <p:cNvPr id="21508" name="Picture 2" descr="D:\!  ОБЪЯВЛЕНИЕ -    !!!!!!\для през\суфлё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800"/>
            <a:ext cx="4537075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382000" cy="5715000"/>
          </a:xfrm>
        </p:spPr>
        <p:txBody>
          <a:bodyPr/>
          <a:lstStyle/>
          <a:p>
            <a:r>
              <a:rPr lang="ru-RU" sz="2400" smtClean="0">
                <a:solidFill>
                  <a:schemeClr val="bg2"/>
                </a:solidFill>
              </a:rPr>
              <a:t>Детей  седьмого года жизни продолжают знакомить с профессиями родного города. В сюжетно-ролевых играх изображают работу членов семьи, быт, труд людей, героическое прошлое и настоящее нашей Родины. Расширяются представления о разных специальностях (на самолете летают пилоты, на пароходе есть капитан, штурман, матрос, кок и т.д.).</a:t>
            </a:r>
          </a:p>
          <a:p>
            <a:endParaRPr lang="ru-RU" smtClean="0"/>
          </a:p>
        </p:txBody>
      </p:sp>
      <p:pic>
        <p:nvPicPr>
          <p:cNvPr id="22530" name="Picture 2" descr="http://astersoft.net/images/4/0/kogda-sekundy-reshajut-vse-dou-58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33432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371600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chemeClr val="bg2"/>
                </a:solidFill>
              </a:rPr>
              <a:t>Важная роль в процессе ознакомления с профессиями и трудом людей отводится семье</a:t>
            </a:r>
            <a:r>
              <a:rPr lang="ru-RU" smtClean="0"/>
              <a:t>. </a:t>
            </a:r>
          </a:p>
        </p:txBody>
      </p:sp>
      <p:sp>
        <p:nvSpPr>
          <p:cNvPr id="23554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458200" cy="4648200"/>
          </a:xfrm>
        </p:spPr>
        <p:txBody>
          <a:bodyPr/>
          <a:lstStyle/>
          <a:p>
            <a:r>
              <a:rPr lang="ru-RU" sz="2400" smtClean="0">
                <a:solidFill>
                  <a:schemeClr val="bg2"/>
                </a:solidFill>
              </a:rPr>
              <a:t>Проведение дня или недели родительских профессий</a:t>
            </a:r>
          </a:p>
          <a:p>
            <a:r>
              <a:rPr lang="ru-RU" sz="2400" smtClean="0">
                <a:solidFill>
                  <a:schemeClr val="bg2"/>
                </a:solidFill>
              </a:rPr>
              <a:t> Беседы с родителями. </a:t>
            </a:r>
          </a:p>
          <a:p>
            <a:r>
              <a:rPr lang="ru-RU" sz="2400" smtClean="0">
                <a:solidFill>
                  <a:schemeClr val="bg2"/>
                </a:solidFill>
              </a:rPr>
              <a:t>Рассматривание принесенных ими орудий труда, фото и видеоматериалов.</a:t>
            </a:r>
          </a:p>
          <a:p>
            <a:r>
              <a:rPr lang="ru-RU" sz="2400" smtClean="0">
                <a:solidFill>
                  <a:schemeClr val="bg2"/>
                </a:solidFill>
              </a:rPr>
              <a:t>Экскурсия на место работы гостя.</a:t>
            </a:r>
          </a:p>
          <a:p>
            <a:pPr algn="ctr">
              <a:buFontTx/>
              <a:buNone/>
            </a:pPr>
            <a:r>
              <a:rPr lang="ru-RU" sz="2400" smtClean="0">
                <a:solidFill>
                  <a:schemeClr val="bg2"/>
                </a:solidFill>
              </a:rPr>
              <a:t>Живое общение с мамой или папой вызывают неподдельный интерес дошкольников.</a:t>
            </a:r>
          </a:p>
          <a:p>
            <a:pPr algn="ctr">
              <a:buFontTx/>
              <a:buNone/>
            </a:pPr>
            <a:r>
              <a:rPr lang="ru-RU" sz="2400" smtClean="0">
                <a:solidFill>
                  <a:schemeClr val="bg2"/>
                </a:solidFill>
              </a:rPr>
              <a:t>Совместно с родителями организуются фотовыставки, оформляются альбомы, которые можно подарить в младшие группы. </a:t>
            </a:r>
            <a:r>
              <a:rPr lang="ru-RU" sz="2400" b="1" smtClean="0">
                <a:solidFill>
                  <a:srgbClr val="FF0000"/>
                </a:solidFill>
              </a:rPr>
              <a:t>Родители привлекаются к проектной деятельности.</a:t>
            </a:r>
            <a:endParaRPr lang="ru-RU" sz="2400" smtClean="0">
              <a:solidFill>
                <a:schemeClr val="bg2"/>
              </a:solidFill>
            </a:endParaRPr>
          </a:p>
          <a:p>
            <a:pPr algn="ctr">
              <a:buFontTx/>
              <a:buNone/>
            </a:pPr>
            <a:endParaRPr lang="ru-RU" sz="2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en-US" smtClean="0"/>
          </a:p>
        </p:txBody>
      </p:sp>
      <p:pic>
        <p:nvPicPr>
          <p:cNvPr id="24578" name="Замещающее содержимое 9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0"/>
            <a:ext cx="9058275" cy="67833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304800"/>
            <a:ext cx="83058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 smtClean="0"/>
          </a:p>
          <a:p>
            <a:pPr>
              <a:lnSpc>
                <a:spcPct val="80000"/>
              </a:lnSpc>
            </a:pPr>
            <a:endParaRPr lang="ru-RU" sz="2000" smtClean="0"/>
          </a:p>
          <a:p>
            <a:pPr>
              <a:lnSpc>
                <a:spcPct val="80000"/>
              </a:lnSpc>
            </a:pPr>
            <a:endParaRPr lang="ru-RU" sz="2000" smtClean="0"/>
          </a:p>
          <a:p>
            <a:pPr>
              <a:lnSpc>
                <a:spcPct val="80000"/>
              </a:lnSpc>
            </a:pPr>
            <a:r>
              <a:rPr lang="ru-RU" b="1" smtClean="0">
                <a:solidFill>
                  <a:schemeClr val="bg2"/>
                </a:solidFill>
              </a:rPr>
              <a:t>Термин </a:t>
            </a:r>
            <a:r>
              <a:rPr lang="ru-RU" b="1" smtClean="0">
                <a:solidFill>
                  <a:srgbClr val="FF0000"/>
                </a:solidFill>
              </a:rPr>
              <a:t>«профессия»</a:t>
            </a:r>
            <a:r>
              <a:rPr lang="ru-RU" b="1" smtClean="0">
                <a:solidFill>
                  <a:schemeClr val="bg2"/>
                </a:solidFill>
              </a:rPr>
              <a:t> (лат. professio — официально указанное </a:t>
            </a:r>
            <a:r>
              <a:rPr lang="ru-RU" b="1" smtClean="0">
                <a:solidFill>
                  <a:srgbClr val="FF0000"/>
                </a:solidFill>
              </a:rPr>
              <a:t>занятие, специальность</a:t>
            </a:r>
            <a:r>
              <a:rPr lang="ru-RU" b="1" smtClean="0">
                <a:solidFill>
                  <a:schemeClr val="bg2"/>
                </a:solidFill>
              </a:rPr>
              <a:t>, от profiteer — объявляю своим делом), род трудовой деятельности (занятий) человека, владеющего комплексом специальных теоретических знаний и практических навыков, приобретённых в результате специальной подготовки, опыта работы. </a:t>
            </a:r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524000"/>
          </a:xfrm>
        </p:spPr>
        <p:txBody>
          <a:bodyPr/>
          <a:lstStyle/>
          <a:p>
            <a:r>
              <a:rPr lang="ru-RU" sz="2000" smtClean="0">
                <a:solidFill>
                  <a:schemeClr val="bg2"/>
                </a:solidFill>
              </a:rPr>
              <a:t/>
            </a:r>
            <a:br>
              <a:rPr lang="ru-RU" sz="2000" smtClean="0">
                <a:solidFill>
                  <a:schemeClr val="bg2"/>
                </a:solidFill>
              </a:rPr>
            </a:br>
            <a:r>
              <a:rPr lang="ru-RU" sz="2000" smtClean="0">
                <a:solidFill>
                  <a:schemeClr val="bg2"/>
                </a:solidFill>
              </a:rPr>
              <a:t/>
            </a:r>
            <a:br>
              <a:rPr lang="ru-RU" sz="2000" smtClean="0">
                <a:solidFill>
                  <a:schemeClr val="bg2"/>
                </a:solidFill>
              </a:rPr>
            </a:br>
            <a:r>
              <a:rPr lang="ru-RU" sz="2000" smtClean="0">
                <a:solidFill>
                  <a:schemeClr val="bg2"/>
                </a:solidFill>
              </a:rPr>
              <a:t>В соответствии с  ФОП ДО содержание образовательной области «Социально-коммуникативное» направлено на достижение цели формирования положительного отношения к труду через решение следующих задач:</a:t>
            </a:r>
            <a:r>
              <a:rPr lang="ru-RU" smtClean="0">
                <a:solidFill>
                  <a:schemeClr val="bg2"/>
                </a:solidFill>
              </a:rPr>
              <a:t/>
            </a:r>
            <a:br>
              <a:rPr lang="ru-RU" smtClean="0">
                <a:solidFill>
                  <a:schemeClr val="bg2"/>
                </a:solidFill>
              </a:rPr>
            </a:br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8194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7848600" cy="4724400"/>
          </a:xfrm>
        </p:spPr>
        <p:txBody>
          <a:bodyPr/>
          <a:lstStyle/>
          <a:p>
            <a:r>
              <a:rPr lang="ru-RU" smtClean="0">
                <a:solidFill>
                  <a:schemeClr val="bg2"/>
                </a:solidFill>
              </a:rPr>
              <a:t>развитие трудовой деятельности;</a:t>
            </a:r>
          </a:p>
          <a:p>
            <a:r>
              <a:rPr lang="ru-RU" smtClean="0">
                <a:solidFill>
                  <a:schemeClr val="bg2"/>
                </a:solidFill>
              </a:rPr>
              <a:t>воспитание ценностного отношения к собственному труду, труду других людей и его результатам;</a:t>
            </a:r>
          </a:p>
          <a:p>
            <a:r>
              <a:rPr lang="ru-RU" smtClean="0">
                <a:solidFill>
                  <a:schemeClr val="bg2"/>
                </a:solidFill>
              </a:rPr>
              <a:t>формирование первичных представлений о труде взрослых, его роли в обществе и жизни каждого человека.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/>
          <a:lstStyle/>
          <a:p>
            <a:pPr algn="ctr"/>
            <a:r>
              <a:rPr lang="ru-RU" sz="5400" smtClean="0">
                <a:solidFill>
                  <a:schemeClr val="bg2"/>
                </a:solidFill>
              </a:rPr>
              <a:t>цели: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9218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458200" cy="5791200"/>
          </a:xfrm>
        </p:spPr>
        <p:txBody>
          <a:bodyPr/>
          <a:lstStyle/>
          <a:p>
            <a:r>
              <a:rPr lang="ru-RU" sz="2400" smtClean="0">
                <a:solidFill>
                  <a:schemeClr val="bg2"/>
                </a:solidFill>
              </a:rPr>
              <a:t>формирование осознания того, что труд, работа занимают в жизни людей очень важное место, что труд – это по сути основа жизни;</a:t>
            </a:r>
          </a:p>
          <a:p>
            <a:r>
              <a:rPr lang="ru-RU" sz="2400" smtClean="0">
                <a:solidFill>
                  <a:schemeClr val="bg2"/>
                </a:solidFill>
              </a:rPr>
              <a:t>воспитание чувства уважения к людям труда и результатам их деятельности;</a:t>
            </a:r>
          </a:p>
          <a:p>
            <a:r>
              <a:rPr lang="ru-RU" sz="2400" smtClean="0">
                <a:solidFill>
                  <a:schemeClr val="bg2"/>
                </a:solidFill>
              </a:rPr>
              <a:t>знакомство с представителями тех или иных профессий, спецификой их работы: выполняемыми ими трудовыми навыками, развитие их трудовых способностей.</a:t>
            </a:r>
          </a:p>
          <a:p>
            <a:r>
              <a:rPr lang="ru-RU" sz="2400" b="1" smtClean="0">
                <a:solidFill>
                  <a:srgbClr val="FF0000"/>
                </a:solidFill>
              </a:rPr>
              <a:t>Ознакомление с трудом взрослых и профессиями должно осуществляться не на уровне одной задачи, а как целостный органический процесс. </a:t>
            </a:r>
          </a:p>
          <a:p>
            <a:endParaRPr lang="ru-RU" sz="2400" smtClean="0">
              <a:solidFill>
                <a:schemeClr val="bg2"/>
              </a:solidFill>
            </a:endParaRPr>
          </a:p>
          <a:p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610600" cy="5943600"/>
          </a:xfrm>
        </p:spPr>
        <p:txBody>
          <a:bodyPr/>
          <a:lstStyle/>
          <a:p>
            <a:r>
              <a:rPr lang="ru-RU" smtClean="0">
                <a:solidFill>
                  <a:schemeClr val="bg2"/>
                </a:solidFill>
              </a:rPr>
              <a:t>Вся работа, осуществляемая в ДОУ в этом направлении, строится с учетом принципа интеграции образовательных областей в соответствии с возрастными возможностями и особенностями воспитанников. </a:t>
            </a:r>
          </a:p>
          <a:p>
            <a:endParaRPr lang="ru-RU" smtClean="0"/>
          </a:p>
        </p:txBody>
      </p:sp>
      <p:pic>
        <p:nvPicPr>
          <p:cNvPr id="10242" name="Изображение 1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5119688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91440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chemeClr val="bg2"/>
                </a:solidFill>
              </a:rPr>
              <a:t>Данная работа организуется через следующие виды деятельности:</a:t>
            </a:r>
          </a:p>
        </p:txBody>
      </p:sp>
      <p:sp>
        <p:nvSpPr>
          <p:cNvPr id="11266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/>
          <a:lstStyle/>
          <a:p>
            <a:r>
              <a:rPr lang="ru-RU" sz="2000" b="1" smtClean="0">
                <a:solidFill>
                  <a:schemeClr val="bg2"/>
                </a:solidFill>
              </a:rPr>
              <a:t>Через ОД</a:t>
            </a:r>
            <a:r>
              <a:rPr lang="ru-RU" sz="2000" smtClean="0">
                <a:solidFill>
                  <a:schemeClr val="bg2"/>
                </a:solidFill>
              </a:rPr>
              <a:t>, осуществляемую в процессе организации различных видов детской деятельности: игровой, коммуникативной, познавательно-исследовательской, продуктивной, музыкально-художественной (групповая, подгрупповая, индивидуальная деятельность с детьми); </a:t>
            </a:r>
          </a:p>
          <a:p>
            <a:r>
              <a:rPr lang="ru-RU" sz="2000" b="1" smtClean="0">
                <a:solidFill>
                  <a:schemeClr val="bg2"/>
                </a:solidFill>
              </a:rPr>
              <a:t>Через образовательную деятельность, осуществляемую в ходе режимных моментов </a:t>
            </a:r>
            <a:r>
              <a:rPr lang="ru-RU" sz="2000" smtClean="0">
                <a:solidFill>
                  <a:schemeClr val="bg2"/>
                </a:solidFill>
              </a:rPr>
              <a:t>(наблюдения, экскурсии, рассматривание иллюстраций, чтение художественной литературы, игровая деятельность: сюжетно-ролевые, дидактические, настольно-печатные игры и т.д.)</a:t>
            </a:r>
          </a:p>
          <a:p>
            <a:r>
              <a:rPr lang="ru-RU" sz="2000" b="1" smtClean="0">
                <a:solidFill>
                  <a:schemeClr val="bg2"/>
                </a:solidFill>
              </a:rPr>
              <a:t>Самостоятельную деятельность детей;</a:t>
            </a:r>
          </a:p>
          <a:p>
            <a:r>
              <a:rPr lang="ru-RU" sz="2000" b="1" smtClean="0">
                <a:solidFill>
                  <a:schemeClr val="bg2"/>
                </a:solidFill>
              </a:rPr>
              <a:t>Взаимодействие с семьями воспитанник</a:t>
            </a:r>
            <a:r>
              <a:rPr lang="ru-RU" sz="2000" smtClean="0">
                <a:solidFill>
                  <a:schemeClr val="bg2"/>
                </a:solidFill>
              </a:rPr>
              <a:t>ов;</a:t>
            </a:r>
          </a:p>
          <a:p>
            <a:r>
              <a:rPr lang="ru-RU" sz="2000" b="1" smtClean="0">
                <a:solidFill>
                  <a:schemeClr val="bg2"/>
                </a:solidFill>
              </a:rPr>
              <a:t>Организацию взаимодействия  с учреждениями социума.</a:t>
            </a:r>
          </a:p>
          <a:p>
            <a:endParaRPr lang="ru-RU" sz="2000" b="1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chemeClr val="bg2"/>
                </a:solidFill>
              </a:rPr>
              <a:t/>
            </a:r>
            <a:br>
              <a:rPr lang="ru-RU" sz="2800" b="1" smtClean="0">
                <a:solidFill>
                  <a:schemeClr val="bg2"/>
                </a:solidFill>
              </a:rPr>
            </a:br>
            <a:r>
              <a:rPr lang="ru-RU" sz="2800" b="1" smtClean="0">
                <a:solidFill>
                  <a:schemeClr val="bg2"/>
                </a:solidFill>
              </a:rPr>
              <a:t>Что необходимо знать дошкольнику о профессии?</a:t>
            </a:r>
            <a:br>
              <a:rPr lang="ru-RU" sz="2800" b="1" smtClean="0">
                <a:solidFill>
                  <a:schemeClr val="bg2"/>
                </a:solidFill>
              </a:rPr>
            </a:br>
            <a:endParaRPr lang="ru-RU" sz="2800" b="1" smtClean="0">
              <a:solidFill>
                <a:schemeClr val="bg2"/>
              </a:solidFill>
            </a:endParaRPr>
          </a:p>
        </p:txBody>
      </p:sp>
      <p:sp>
        <p:nvSpPr>
          <p:cNvPr id="12290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458200" cy="5410200"/>
          </a:xfrm>
        </p:spPr>
        <p:txBody>
          <a:bodyPr/>
          <a:lstStyle/>
          <a:p>
            <a:r>
              <a:rPr lang="ru-RU" smtClean="0">
                <a:solidFill>
                  <a:schemeClr val="bg2"/>
                </a:solidFill>
              </a:rPr>
              <a:t>- название профессии</a:t>
            </a:r>
          </a:p>
          <a:p>
            <a:r>
              <a:rPr lang="ru-RU" smtClean="0">
                <a:solidFill>
                  <a:schemeClr val="bg2"/>
                </a:solidFill>
              </a:rPr>
              <a:t> - место работы </a:t>
            </a:r>
          </a:p>
          <a:p>
            <a:r>
              <a:rPr lang="ru-RU" smtClean="0">
                <a:solidFill>
                  <a:schemeClr val="bg2"/>
                </a:solidFill>
              </a:rPr>
              <a:t>- условия труда </a:t>
            </a:r>
          </a:p>
          <a:p>
            <a:r>
              <a:rPr lang="ru-RU" smtClean="0">
                <a:solidFill>
                  <a:schemeClr val="bg2"/>
                </a:solidFill>
              </a:rPr>
              <a:t>- инструменты для работы </a:t>
            </a:r>
          </a:p>
          <a:p>
            <a:r>
              <a:rPr lang="ru-RU" smtClean="0">
                <a:solidFill>
                  <a:schemeClr val="bg2"/>
                </a:solidFill>
              </a:rPr>
              <a:t>- выполняемые трудовые операции </a:t>
            </a:r>
          </a:p>
          <a:p>
            <a:r>
              <a:rPr lang="ru-RU" smtClean="0">
                <a:solidFill>
                  <a:schemeClr val="bg2"/>
                </a:solidFill>
              </a:rPr>
              <a:t>- результат труда. 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914400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chemeClr val="bg2"/>
                </a:solidFill>
              </a:rPr>
              <a:t>Наиболее действенные способы ознакомления с трудом взрослых :</a:t>
            </a:r>
          </a:p>
        </p:txBody>
      </p:sp>
      <p:sp>
        <p:nvSpPr>
          <p:cNvPr id="13314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/>
          <a:lstStyle/>
          <a:p>
            <a:r>
              <a:rPr lang="ru-RU" sz="2800" b="1" smtClean="0">
                <a:solidFill>
                  <a:schemeClr val="bg2"/>
                </a:solidFill>
              </a:rPr>
              <a:t>наблюдения за трудовым процессом, </a:t>
            </a:r>
          </a:p>
          <a:p>
            <a:r>
              <a:rPr lang="ru-RU" sz="2800" b="1" smtClean="0">
                <a:solidFill>
                  <a:schemeClr val="bg2"/>
                </a:solidFill>
              </a:rPr>
              <a:t>экскурсии,</a:t>
            </a:r>
          </a:p>
          <a:p>
            <a:r>
              <a:rPr lang="ru-RU" sz="2800" smtClean="0">
                <a:solidFill>
                  <a:schemeClr val="bg2"/>
                </a:solidFill>
              </a:rPr>
              <a:t> </a:t>
            </a:r>
            <a:r>
              <a:rPr lang="ru-RU" sz="2800" b="1" smtClean="0">
                <a:solidFill>
                  <a:schemeClr val="bg2"/>
                </a:solidFill>
              </a:rPr>
              <a:t>беседы  </a:t>
            </a:r>
          </a:p>
          <a:p>
            <a:r>
              <a:rPr lang="ru-RU" sz="2800" b="1" smtClean="0">
                <a:solidFill>
                  <a:schemeClr val="bg2"/>
                </a:solidFill>
              </a:rPr>
              <a:t>встречи с представителями профессий</a:t>
            </a:r>
            <a:r>
              <a:rPr lang="ru-RU" sz="2800" smtClean="0">
                <a:solidFill>
                  <a:schemeClr val="bg2"/>
                </a:solidFill>
              </a:rPr>
              <a:t>, которые обеспечивают наибольшую отчетливость представлений, максимальную действенность приобретаемых детьми познаний.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446088"/>
            <a:ext cx="8686800" cy="6183312"/>
          </a:xfrm>
        </p:spPr>
        <p:txBody>
          <a:bodyPr/>
          <a:lstStyle/>
          <a:p>
            <a:pPr lvl="1" eaLnBrk="0" hangingPunct="0">
              <a:buFontTx/>
              <a:buNone/>
            </a:pPr>
            <a:r>
              <a:rPr lang="ru-RU" altLang="zh-CN" sz="2400" b="1" smtClean="0">
                <a:solidFill>
                  <a:schemeClr val="bg2"/>
                </a:solidFill>
              </a:rPr>
              <a:t>Центральное  место в работе отводится игре. Одним из основных видов игры является </a:t>
            </a:r>
            <a:r>
              <a:rPr lang="ru-RU" altLang="zh-CN" sz="2400" b="1" smtClean="0">
                <a:solidFill>
                  <a:srgbClr val="FF0000"/>
                </a:solidFill>
              </a:rPr>
              <a:t>сюжетно-ролевая игра</a:t>
            </a:r>
            <a:r>
              <a:rPr lang="ru-RU" altLang="zh-CN" sz="2400" b="1" smtClean="0">
                <a:solidFill>
                  <a:schemeClr val="bg2"/>
                </a:solidFill>
              </a:rPr>
              <a:t>. Она позволяет конкретизировать и расширять представления детей о разнообразной деятельности взрослых, их взаимоотношениях с другими людьми, о профессиях, используемых орудиях труда и пр.</a:t>
            </a:r>
          </a:p>
          <a:p>
            <a:pPr eaLnBrk="0" hangingPunct="0"/>
            <a:endParaRPr lang="ru-RU" altLang="zh-CN" smtClean="0"/>
          </a:p>
        </p:txBody>
      </p:sp>
      <p:pic>
        <p:nvPicPr>
          <p:cNvPr id="14338" name="Изображение 1" descr="IMG_20240402_1015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3516313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Изображение 3" descr="IMG_20240402_1014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3317875"/>
            <a:ext cx="42164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616</Words>
  <Application>Microsoft Office PowerPoint</Application>
  <PresentationFormat>Экран (4:3)</PresentationFormat>
  <Paragraphs>54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SimSun</vt:lpstr>
      <vt:lpstr>Wingdings</vt:lpstr>
      <vt:lpstr>Microsoft Sans Serif</vt:lpstr>
      <vt:lpstr>Microsoft YaHei</vt:lpstr>
      <vt:lpstr>Arial Unicode MS</vt:lpstr>
      <vt:lpstr>Calibri</vt:lpstr>
      <vt:lpstr>Orange Waves</vt:lpstr>
      <vt:lpstr>«Ознакомление детей дошкольного возраста  с профессиями и трудом взрослых» </vt:lpstr>
      <vt:lpstr>Презентация PowerPoint</vt:lpstr>
      <vt:lpstr>  В соответствии с  ФОП ДО содержание образовательной области «Социально-коммуникативное» направлено на достижение цели формирования положительного отношения к труду через решение следующих задач: </vt:lpstr>
      <vt:lpstr>цели: </vt:lpstr>
      <vt:lpstr>Презентация PowerPoint</vt:lpstr>
      <vt:lpstr>Данная работа организуется через следующие виды деятельности:</vt:lpstr>
      <vt:lpstr> Что необходимо знать дошкольнику о профессии? </vt:lpstr>
      <vt:lpstr>Наиболее действенные способы ознакомления с трудом взрослых :</vt:lpstr>
      <vt:lpstr>Презентация PowerPoint</vt:lpstr>
      <vt:lpstr>  </vt:lpstr>
      <vt:lpstr>   С какими профессиями необходимо знакомить детей в разных возрастных группах. </vt:lpstr>
      <vt:lpstr>Презентация PowerPoint</vt:lpstr>
      <vt:lpstr>Настольно-печатные игры и альбомы</vt:lpstr>
      <vt:lpstr>Презентация PowerPoint</vt:lpstr>
      <vt:lpstr>художник-постановщик, декоратор, костюмер, гримёр</vt:lpstr>
      <vt:lpstr>дирижер, звукооператор, суфлёр</vt:lpstr>
      <vt:lpstr>Презентация PowerPoint</vt:lpstr>
      <vt:lpstr>Важная роль в процессе ознакомления с профессиями и трудом людей отводится семье. </vt:lpstr>
      <vt:lpstr>Презентация PowerPoint</vt:lpstr>
    </vt:vector>
  </TitlesOfParts>
  <Company>Templates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RePack by Diakov</cp:lastModifiedBy>
  <cp:revision>194</cp:revision>
  <dcterms:created xsi:type="dcterms:W3CDTF">2007-04-02T02:11:51Z</dcterms:created>
  <dcterms:modified xsi:type="dcterms:W3CDTF">2024-10-16T10:32:48Z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C42E6623C3794AB38034942E1ED88399_12</vt:lpwstr>
  </property>
  <property fmtid="{D5CDD505-2E9C-101B-9397-08002B2CF9AE}" pid="3" name="KSOProductBuildVer">
    <vt:lpwstr>1049-12.2.0.18586</vt:lpwstr>
  </property>
</Properties>
</file>